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9"/>
  </p:notesMasterIdLst>
  <p:sldIdLst>
    <p:sldId id="299" r:id="rId2"/>
    <p:sldId id="300" r:id="rId3"/>
    <p:sldId id="301" r:id="rId4"/>
    <p:sldId id="304" r:id="rId5"/>
    <p:sldId id="302" r:id="rId6"/>
    <p:sldId id="303" r:id="rId7"/>
    <p:sldId id="272" r:id="rId8"/>
  </p:sldIdLst>
  <p:sldSz cx="12192000" cy="6858000"/>
  <p:notesSz cx="9144000" cy="68580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1293" autoAdjust="0"/>
  </p:normalViewPr>
  <p:slideViewPr>
    <p:cSldViewPr snapToGrid="0" showGuides="1">
      <p:cViewPr varScale="1">
        <p:scale>
          <a:sx n="116" d="100"/>
          <a:sy n="116" d="100"/>
        </p:scale>
        <p:origin x="1000"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As you have learned in this course, suspicious data values can be marked for follow up in DHIS2 in several ways, including through the data element information box in the data entry app and through data quality checks, such as the outlier detection. But how can you keep track of these values to help manage the follow up process across a large number of data sets? </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61159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In the DHIS2 data quality app, the follow up analysis tool can be used to access a list of all the data values marked for follow up within your data sets, making it easier to find and follow up on them. </a:t>
            </a:r>
          </a:p>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95010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This can help improve data quality by providing a structured way to keep track of suspicious values and the actions that have been taken to review them. This is typically done by DHIS2 users who have appropriate access to view data entered by others. Let's take a look at how to use this tool.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23273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First, open up the data quality app in the DHIS2 app menu. You can simply search for it in the search field or scroll to find it, once it's loaded, select the follow up analysis tool. </a:t>
            </a:r>
          </a:p>
          <a:p>
            <a:endParaRPr lang="en-US" noProof="0" dirty="0"/>
          </a:p>
          <a:p>
            <a:r>
              <a:rPr lang="en-US" noProof="0" dirty="0"/>
              <a:t>You'll then be taken to the dimension selection area. First, select the data set you want to review. All data elements within the data set will be checked for follow up, note that multiple data sets can be selected at the same time. </a:t>
            </a:r>
          </a:p>
          <a:p>
            <a:endParaRPr lang="en-US" noProof="0" dirty="0"/>
          </a:p>
          <a:p>
            <a:r>
              <a:rPr lang="en-US" noProof="0" dirty="0"/>
              <a:t>In this example, we'll select the COVID-19 surveillance data set. Next, select the organization unit or units where you want the tool to check for values marked for follow up. </a:t>
            </a:r>
          </a:p>
          <a:p>
            <a:endParaRPr lang="en-US" noProof="0" dirty="0"/>
          </a:p>
          <a:p>
            <a:r>
              <a:rPr lang="en-US" noProof="0" dirty="0"/>
              <a:t>Selecting a parent organization unit will run the analysis on all of its child organization units. let's select animal region for this example. </a:t>
            </a:r>
          </a:p>
          <a:p>
            <a:endParaRPr lang="en-US" noProof="0" dirty="0"/>
          </a:p>
          <a:p>
            <a:r>
              <a:rPr lang="en-US" noProof="0" dirty="0"/>
              <a:t>Finally, select the date range you want to check for outliers. The date range specified must include at least one complete period of data entry for the data to be checked. </a:t>
            </a:r>
          </a:p>
          <a:p>
            <a:endParaRPr lang="en-US" noProof="0" dirty="0"/>
          </a:p>
          <a:p>
            <a:r>
              <a:rPr lang="en-US" noProof="0" dirty="0"/>
              <a:t>For example, if you are checking monthly values for August, you need to choose the 1st of August as the start date and the 31st of August as the end date, let's select a date range by clicking on the start date field, and using the calendar to navigate to the 1st of August of 2021. </a:t>
            </a:r>
          </a:p>
          <a:p>
            <a:endParaRPr lang="en-US" noProof="0" dirty="0"/>
          </a:p>
          <a:p>
            <a:r>
              <a:rPr lang="en-US" noProof="0" dirty="0"/>
              <a:t>Once it's selected, click okay to save that as the start date, click on the end date field and choose the 31st of October of 2021. Once you have selected the dimensions, click on the follow up button to run the analysis. </a:t>
            </a:r>
          </a:p>
          <a:p>
            <a:endParaRPr lang="en-US" noProof="0" dirty="0"/>
          </a:p>
          <a:p>
            <a:r>
              <a:rPr lang="en-US" noProof="0" dirty="0"/>
              <a:t>After the analysis is complete, you'll see a screen with the results, on the left, you can see the data elements that have been marked for follow up. Then the organization units and periods where those values are registered. </a:t>
            </a:r>
          </a:p>
          <a:p>
            <a:endParaRPr lang="en-US" noProof="0" dirty="0"/>
          </a:p>
          <a:p>
            <a:r>
              <a:rPr lang="en-US" noProof="0" dirty="0"/>
              <a:t>If the value has minimum and maximum values associated with it, they will also appear, along with the actual value entered. </a:t>
            </a:r>
          </a:p>
          <a:p>
            <a:endParaRPr lang="en-US" noProof="0" dirty="0"/>
          </a:p>
          <a:p>
            <a:r>
              <a:rPr lang="en-US" noProof="0" dirty="0"/>
              <a:t>You can also see if the data value has a comment attached to it that has been made during data entry, click on the comment icon to view the specific comment that was entered during data entry. </a:t>
            </a:r>
          </a:p>
          <a:p>
            <a:endParaRPr lang="en-US" noProof="0" dirty="0"/>
          </a:p>
          <a:p>
            <a:r>
              <a:rPr lang="en-US" noProof="0" dirty="0"/>
              <a:t>These comments can be useful in determining if the potential issue that caused a data element to be marked for follow up has been addressed or not. </a:t>
            </a:r>
          </a:p>
          <a:p>
            <a:endParaRPr lang="en-US" noProof="0" dirty="0"/>
          </a:p>
          <a:p>
            <a:r>
              <a:rPr lang="en-US" noProof="0" dirty="0"/>
              <a:t>When you have finished reviewing a data value, and you want to remove it from your list of items that need follow up, you can tick the unfollow box and then click unfollow to remove it from the list. </a:t>
            </a:r>
          </a:p>
          <a:p>
            <a:endParaRPr lang="en-US" noProof="0" dirty="0"/>
          </a:p>
          <a:p>
            <a:r>
              <a:rPr lang="en-US" noProof="0" dirty="0" err="1"/>
              <a:t>Unstarring</a:t>
            </a:r>
            <a:r>
              <a:rPr lang="en-US" noProof="0" dirty="0"/>
              <a:t> it from the data element information box in the data entry form will remove it as well. Another useful feature of the follow up analysis tool is that you're able to download your follow up analysis table in PDF, XLS and CSV formats. </a:t>
            </a:r>
          </a:p>
          <a:p>
            <a:endParaRPr lang="en-US" noProof="0" dirty="0"/>
          </a:p>
          <a:p>
            <a:r>
              <a:rPr lang="en-US" noProof="0" dirty="0"/>
              <a:t>This can be helpful if you want to view the list outside of DHIS2. </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7377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To recap, the follow up analysis tool is a data quality management tool that allows you to easily view data values that have been marked for follow up, to use it, open the data quality app and select the follow up analysis tool. Within the tool, select the data set, organization unit, and period that you want to review. And you'll then be able to view the data values marked for follow up. Each of them can be unmarked either from the data entry app or directly from the list generated in the follow up analysis tool.</a:t>
            </a:r>
          </a:p>
        </p:txBody>
      </p:sp>
    </p:spTree>
    <p:extLst>
      <p:ext uri="{BB962C8B-B14F-4D97-AF65-F5344CB8AC3E}">
        <p14:creationId xmlns:p14="http://schemas.microsoft.com/office/powerpoint/2010/main" val="3211509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182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2.xml"/><Relationship Id="rId7" Type="http://schemas.openxmlformats.org/officeDocument/2006/relationships/image" Target="../media/image24.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28.sv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30.sv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Follow-Up Analysis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4CC3FD0-3DD1-4249-9296-C52A5DE0DC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955" y="1866900"/>
            <a:ext cx="2346325" cy="1250776"/>
          </a:xfrm>
          <a:prstGeom prst="rect">
            <a:avLst/>
          </a:prstGeom>
        </p:spPr>
      </p:pic>
      <p:sp>
        <p:nvSpPr>
          <p:cNvPr id="4" name="Freeform: Shape 3">
            <a:extLst>
              <a:ext uri="{FF2B5EF4-FFF2-40B4-BE49-F238E27FC236}">
                <a16:creationId xmlns:a16="http://schemas.microsoft.com/office/drawing/2014/main" id="{744A0584-EAA7-47A0-9111-792FA43D260A}"/>
              </a:ext>
            </a:extLst>
          </p:cNvPr>
          <p:cNvSpPr/>
          <p:nvPr/>
        </p:nvSpPr>
        <p:spPr>
          <a:xfrm>
            <a:off x="6323336" y="2070100"/>
            <a:ext cx="947788" cy="947788"/>
          </a:xfrm>
          <a:custGeom>
            <a:avLst/>
            <a:gdLst>
              <a:gd name="connsiteX0" fmla="*/ 304183 w 304183"/>
              <a:gd name="connsiteY0" fmla="*/ 152092 h 304183"/>
              <a:gd name="connsiteX1" fmla="*/ 152092 w 304183"/>
              <a:gd name="connsiteY1" fmla="*/ 304183 h 304183"/>
              <a:gd name="connsiteX2" fmla="*/ 0 w 304183"/>
              <a:gd name="connsiteY2" fmla="*/ 152092 h 304183"/>
              <a:gd name="connsiteX3" fmla="*/ 152092 w 304183"/>
              <a:gd name="connsiteY3" fmla="*/ 0 h 304183"/>
              <a:gd name="connsiteX4" fmla="*/ 304183 w 304183"/>
              <a:gd name="connsiteY4" fmla="*/ 152092 h 304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83" h="304183">
                <a:moveTo>
                  <a:pt x="304183" y="152092"/>
                </a:moveTo>
                <a:cubicBezTo>
                  <a:pt x="304183" y="236089"/>
                  <a:pt x="236089" y="304183"/>
                  <a:pt x="152092" y="304183"/>
                </a:cubicBezTo>
                <a:cubicBezTo>
                  <a:pt x="68094" y="304183"/>
                  <a:pt x="0" y="236089"/>
                  <a:pt x="0" y="152092"/>
                </a:cubicBezTo>
                <a:cubicBezTo>
                  <a:pt x="0" y="68094"/>
                  <a:pt x="68094" y="0"/>
                  <a:pt x="152092" y="0"/>
                </a:cubicBezTo>
                <a:cubicBezTo>
                  <a:pt x="236089" y="0"/>
                  <a:pt x="304183" y="68094"/>
                  <a:pt x="304183" y="152092"/>
                </a:cubicBezTo>
                <a:close/>
              </a:path>
            </a:pathLst>
          </a:custGeom>
          <a:solidFill>
            <a:srgbClr val="093371"/>
          </a:solidFill>
          <a:ln w="1746"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AFF6404E-DAB1-4B5F-94B7-6EC8C8444711}"/>
              </a:ext>
            </a:extLst>
          </p:cNvPr>
          <p:cNvSpPr/>
          <p:nvPr/>
        </p:nvSpPr>
        <p:spPr>
          <a:xfrm>
            <a:off x="5072278" y="2142986"/>
            <a:ext cx="802023" cy="802017"/>
          </a:xfrm>
          <a:custGeom>
            <a:avLst/>
            <a:gdLst>
              <a:gd name="connsiteX0" fmla="*/ 234971 w 257401"/>
              <a:gd name="connsiteY0" fmla="*/ 257399 h 257399"/>
              <a:gd name="connsiteX1" fmla="*/ 22604 w 257401"/>
              <a:gd name="connsiteY1" fmla="*/ 257399 h 257399"/>
              <a:gd name="connsiteX2" fmla="*/ 0 w 257401"/>
              <a:gd name="connsiteY2" fmla="*/ 234796 h 257399"/>
              <a:gd name="connsiteX3" fmla="*/ 0 w 257401"/>
              <a:gd name="connsiteY3" fmla="*/ 22603 h 257399"/>
              <a:gd name="connsiteX4" fmla="*/ 22604 w 257401"/>
              <a:gd name="connsiteY4" fmla="*/ 0 h 257399"/>
              <a:gd name="connsiteX5" fmla="*/ 234796 w 257401"/>
              <a:gd name="connsiteY5" fmla="*/ 0 h 257399"/>
              <a:gd name="connsiteX6" fmla="*/ 257399 w 257401"/>
              <a:gd name="connsiteY6" fmla="*/ 22603 h 257399"/>
              <a:gd name="connsiteX7" fmla="*/ 257399 w 257401"/>
              <a:gd name="connsiteY7" fmla="*/ 234796 h 257399"/>
              <a:gd name="connsiteX8" fmla="*/ 234971 w 257401"/>
              <a:gd name="connsiteY8" fmla="*/ 257399 h 2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01" h="257399">
                <a:moveTo>
                  <a:pt x="234971" y="257399"/>
                </a:moveTo>
                <a:lnTo>
                  <a:pt x="22604" y="257399"/>
                </a:lnTo>
                <a:cubicBezTo>
                  <a:pt x="10163" y="257399"/>
                  <a:pt x="0" y="247236"/>
                  <a:pt x="0" y="234796"/>
                </a:cubicBezTo>
                <a:lnTo>
                  <a:pt x="0" y="22603"/>
                </a:lnTo>
                <a:cubicBezTo>
                  <a:pt x="0" y="10163"/>
                  <a:pt x="10163" y="0"/>
                  <a:pt x="22604" y="0"/>
                </a:cubicBezTo>
                <a:lnTo>
                  <a:pt x="234796" y="0"/>
                </a:lnTo>
                <a:cubicBezTo>
                  <a:pt x="247236" y="0"/>
                  <a:pt x="257399" y="10163"/>
                  <a:pt x="257399" y="22603"/>
                </a:cubicBezTo>
                <a:lnTo>
                  <a:pt x="257399" y="234796"/>
                </a:lnTo>
                <a:cubicBezTo>
                  <a:pt x="257574" y="247236"/>
                  <a:pt x="247412" y="257399"/>
                  <a:pt x="234971" y="257399"/>
                </a:cubicBezTo>
                <a:close/>
              </a:path>
            </a:pathLst>
          </a:custGeom>
          <a:solidFill>
            <a:srgbClr val="FF8F02"/>
          </a:solidFill>
          <a:ln w="1746"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7C0C79EF-1485-421E-AF71-E1CB73E19A89}"/>
              </a:ext>
            </a:extLst>
          </p:cNvPr>
          <p:cNvSpPr/>
          <p:nvPr/>
        </p:nvSpPr>
        <p:spPr>
          <a:xfrm>
            <a:off x="6334516" y="3271013"/>
            <a:ext cx="925429" cy="863436"/>
          </a:xfrm>
          <a:custGeom>
            <a:avLst/>
            <a:gdLst>
              <a:gd name="connsiteX0" fmla="*/ 18716 w 297007"/>
              <a:gd name="connsiteY0" fmla="*/ 277111 h 277111"/>
              <a:gd name="connsiteX1" fmla="*/ 278393 w 297007"/>
              <a:gd name="connsiteY1" fmla="*/ 277111 h 277111"/>
              <a:gd name="connsiteX2" fmla="*/ 294689 w 297007"/>
              <a:gd name="connsiteY2" fmla="*/ 249602 h 277111"/>
              <a:gd name="connsiteX3" fmla="*/ 164850 w 297007"/>
              <a:gd name="connsiteY3" fmla="*/ 9725 h 277111"/>
              <a:gd name="connsiteX4" fmla="*/ 132084 w 297007"/>
              <a:gd name="connsiteY4" fmla="*/ 9725 h 277111"/>
              <a:gd name="connsiteX5" fmla="*/ 2245 w 297007"/>
              <a:gd name="connsiteY5" fmla="*/ 249602 h 277111"/>
              <a:gd name="connsiteX6" fmla="*/ 18716 w 297007"/>
              <a:gd name="connsiteY6" fmla="*/ 277111 h 27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007" h="277111">
                <a:moveTo>
                  <a:pt x="18716" y="277111"/>
                </a:moveTo>
                <a:lnTo>
                  <a:pt x="278393" y="277111"/>
                </a:lnTo>
                <a:cubicBezTo>
                  <a:pt x="292411" y="277111"/>
                  <a:pt x="301522" y="262043"/>
                  <a:pt x="294689" y="249602"/>
                </a:cubicBezTo>
                <a:lnTo>
                  <a:pt x="164850" y="9725"/>
                </a:lnTo>
                <a:cubicBezTo>
                  <a:pt x="157841" y="-3242"/>
                  <a:pt x="139093" y="-3242"/>
                  <a:pt x="132084" y="9725"/>
                </a:cubicBezTo>
                <a:lnTo>
                  <a:pt x="2245" y="249602"/>
                </a:lnTo>
                <a:cubicBezTo>
                  <a:pt x="-4413" y="262043"/>
                  <a:pt x="4523" y="277111"/>
                  <a:pt x="18716" y="277111"/>
                </a:cubicBezTo>
                <a:close/>
              </a:path>
            </a:pathLst>
          </a:custGeom>
          <a:solidFill>
            <a:srgbClr val="2196F3"/>
          </a:solidFill>
          <a:ln w="1746"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0E78BB5B-9728-4B2A-B6C0-ACA23A6F4E0F}"/>
              </a:ext>
            </a:extLst>
          </p:cNvPr>
          <p:cNvSpPr/>
          <p:nvPr/>
        </p:nvSpPr>
        <p:spPr>
          <a:xfrm>
            <a:off x="4999395" y="3228837"/>
            <a:ext cx="947788" cy="947788"/>
          </a:xfrm>
          <a:custGeom>
            <a:avLst/>
            <a:gdLst>
              <a:gd name="connsiteX0" fmla="*/ 304183 w 304183"/>
              <a:gd name="connsiteY0" fmla="*/ 152092 h 304183"/>
              <a:gd name="connsiteX1" fmla="*/ 152092 w 304183"/>
              <a:gd name="connsiteY1" fmla="*/ 304183 h 304183"/>
              <a:gd name="connsiteX2" fmla="*/ 0 w 304183"/>
              <a:gd name="connsiteY2" fmla="*/ 152092 h 304183"/>
              <a:gd name="connsiteX3" fmla="*/ 152092 w 304183"/>
              <a:gd name="connsiteY3" fmla="*/ 0 h 304183"/>
              <a:gd name="connsiteX4" fmla="*/ 304183 w 304183"/>
              <a:gd name="connsiteY4" fmla="*/ 152092 h 304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83" h="304183">
                <a:moveTo>
                  <a:pt x="304183" y="152092"/>
                </a:moveTo>
                <a:cubicBezTo>
                  <a:pt x="304183" y="236089"/>
                  <a:pt x="236089" y="304183"/>
                  <a:pt x="152092" y="304183"/>
                </a:cubicBezTo>
                <a:cubicBezTo>
                  <a:pt x="68094" y="304183"/>
                  <a:pt x="0" y="236089"/>
                  <a:pt x="0" y="152092"/>
                </a:cubicBezTo>
                <a:cubicBezTo>
                  <a:pt x="0" y="68094"/>
                  <a:pt x="68094" y="0"/>
                  <a:pt x="152092" y="0"/>
                </a:cubicBezTo>
                <a:cubicBezTo>
                  <a:pt x="236089" y="0"/>
                  <a:pt x="304183" y="68094"/>
                  <a:pt x="304183" y="152092"/>
                </a:cubicBezTo>
                <a:close/>
              </a:path>
            </a:pathLst>
          </a:custGeom>
          <a:solidFill>
            <a:schemeClr val="bg2">
              <a:lumMod val="50000"/>
            </a:schemeClr>
          </a:solidFill>
          <a:ln w="1746" cap="flat">
            <a:noFill/>
            <a:prstDash val="solid"/>
            <a:miter/>
          </a:ln>
        </p:spPr>
        <p:txBody>
          <a:bodyPr rtlCol="0" anchor="ctr"/>
          <a:lstStyle/>
          <a:p>
            <a:endParaRPr lang="es-ES"/>
          </a:p>
        </p:txBody>
      </p:sp>
      <p:sp>
        <p:nvSpPr>
          <p:cNvPr id="10" name="TextBox 9">
            <a:extLst>
              <a:ext uri="{FF2B5EF4-FFF2-40B4-BE49-F238E27FC236}">
                <a16:creationId xmlns:a16="http://schemas.microsoft.com/office/drawing/2014/main" id="{2B1970B3-8F21-4645-A6E9-E02546C8C95F}"/>
              </a:ext>
            </a:extLst>
          </p:cNvPr>
          <p:cNvSpPr txBox="1"/>
          <p:nvPr/>
        </p:nvSpPr>
        <p:spPr>
          <a:xfrm>
            <a:off x="5198374" y="3148733"/>
            <a:ext cx="547495" cy="1107996"/>
          </a:xfrm>
          <a:prstGeom prst="rect">
            <a:avLst/>
          </a:prstGeom>
          <a:noFill/>
        </p:spPr>
        <p:txBody>
          <a:bodyPr wrap="square" rtlCol="0">
            <a:spAutoFit/>
          </a:bodyPr>
          <a:lstStyle/>
          <a:p>
            <a:pPr algn="ctr">
              <a:buClr>
                <a:srgbClr val="008CCF"/>
              </a:buClr>
            </a:pPr>
            <a:r>
              <a:rPr lang="es-ES" sz="6600">
                <a:solidFill>
                  <a:schemeClr val="bg1"/>
                </a:solidFill>
              </a:rPr>
              <a:t>?</a:t>
            </a:r>
          </a:p>
        </p:txBody>
      </p:sp>
      <p:pic>
        <p:nvPicPr>
          <p:cNvPr id="14" name="Graphic 13">
            <a:extLst>
              <a:ext uri="{FF2B5EF4-FFF2-40B4-BE49-F238E27FC236}">
                <a16:creationId xmlns:a16="http://schemas.microsoft.com/office/drawing/2014/main" id="{6CD21288-F029-42FE-A65D-98836F5FD1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31549" y="2747194"/>
            <a:ext cx="2533650" cy="4886325"/>
          </a:xfrm>
          <a:prstGeom prst="rect">
            <a:avLst/>
          </a:prstGeom>
        </p:spPr>
      </p:pic>
      <p:cxnSp>
        <p:nvCxnSpPr>
          <p:cNvPr id="24" name="Connector: Elbow 23">
            <a:extLst>
              <a:ext uri="{FF2B5EF4-FFF2-40B4-BE49-F238E27FC236}">
                <a16:creationId xmlns:a16="http://schemas.microsoft.com/office/drawing/2014/main" id="{33597364-44B9-4230-9161-CED9B18FF182}"/>
              </a:ext>
            </a:extLst>
          </p:cNvPr>
          <p:cNvCxnSpPr>
            <a:stCxn id="8" idx="2"/>
            <a:endCxn id="3" idx="2"/>
          </p:cNvCxnSpPr>
          <p:nvPr/>
        </p:nvCxnSpPr>
        <p:spPr>
          <a:xfrm flipH="1" flipV="1">
            <a:off x="2781118" y="3117676"/>
            <a:ext cx="2218277" cy="585057"/>
          </a:xfrm>
          <a:prstGeom prst="bentConnector4">
            <a:avLst>
              <a:gd name="adj1" fmla="val 99618"/>
              <a:gd name="adj2" fmla="val 90500"/>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0918EC75-B116-4CD9-B3AA-5D0C2BCF2371}"/>
              </a:ext>
            </a:extLst>
          </p:cNvPr>
          <p:cNvSpPr/>
          <p:nvPr/>
        </p:nvSpPr>
        <p:spPr>
          <a:xfrm>
            <a:off x="1485400" y="9765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Data entry</a:t>
            </a:r>
          </a:p>
        </p:txBody>
      </p:sp>
      <p:pic>
        <p:nvPicPr>
          <p:cNvPr id="28" name="Graphic 27">
            <a:extLst>
              <a:ext uri="{FF2B5EF4-FFF2-40B4-BE49-F238E27FC236}">
                <a16:creationId xmlns:a16="http://schemas.microsoft.com/office/drawing/2014/main" id="{ACAD6F2C-F821-46C0-AE9D-CDA27C3BD7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533111" y="1874880"/>
            <a:ext cx="1423689" cy="1433859"/>
          </a:xfrm>
          <a:prstGeom prst="rect">
            <a:avLst/>
          </a:prstGeom>
        </p:spPr>
      </p:pic>
      <p:cxnSp>
        <p:nvCxnSpPr>
          <p:cNvPr id="30" name="Connector: Elbow 29">
            <a:extLst>
              <a:ext uri="{FF2B5EF4-FFF2-40B4-BE49-F238E27FC236}">
                <a16:creationId xmlns:a16="http://schemas.microsoft.com/office/drawing/2014/main" id="{9AA3DDC2-F09A-49F3-A931-6518F02D1212}"/>
              </a:ext>
            </a:extLst>
          </p:cNvPr>
          <p:cNvCxnSpPr>
            <a:cxnSpLocks/>
            <a:stCxn id="8" idx="0"/>
            <a:endCxn id="28" idx="2"/>
          </p:cNvCxnSpPr>
          <p:nvPr/>
        </p:nvCxnSpPr>
        <p:spPr>
          <a:xfrm flipV="1">
            <a:off x="5947183" y="3308739"/>
            <a:ext cx="3297773" cy="393994"/>
          </a:xfrm>
          <a:prstGeom prst="bentConnector2">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50507CDA-4CD6-47E7-9605-1169387172C5}"/>
              </a:ext>
            </a:extLst>
          </p:cNvPr>
          <p:cNvSpPr/>
          <p:nvPr/>
        </p:nvSpPr>
        <p:spPr>
          <a:xfrm>
            <a:off x="8009120" y="108959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dirty="0"/>
              <a:t>Data </a:t>
            </a:r>
            <a:r>
              <a:rPr lang="es-ES" sz="2200" dirty="0" err="1"/>
              <a:t>quality</a:t>
            </a:r>
            <a:endParaRPr lang="es-ES" sz="2200" dirty="0"/>
          </a:p>
        </p:txBody>
      </p:sp>
      <p:sp>
        <p:nvSpPr>
          <p:cNvPr id="37" name="TextBox 36">
            <a:extLst>
              <a:ext uri="{FF2B5EF4-FFF2-40B4-BE49-F238E27FC236}">
                <a16:creationId xmlns:a16="http://schemas.microsoft.com/office/drawing/2014/main" id="{E471BBE2-F49F-4BF1-84F5-70B1B0910E4D}"/>
              </a:ext>
            </a:extLst>
          </p:cNvPr>
          <p:cNvSpPr txBox="1"/>
          <p:nvPr/>
        </p:nvSpPr>
        <p:spPr>
          <a:xfrm>
            <a:off x="2717709" y="4192675"/>
            <a:ext cx="6756582" cy="830997"/>
          </a:xfrm>
          <a:prstGeom prst="rect">
            <a:avLst/>
          </a:prstGeom>
          <a:noFill/>
        </p:spPr>
        <p:txBody>
          <a:bodyPr wrap="square" rtlCol="0">
            <a:spAutoFit/>
          </a:bodyPr>
          <a:lstStyle/>
          <a:p>
            <a:pPr algn="l">
              <a:buClr>
                <a:srgbClr val="008CCF"/>
              </a:buClr>
            </a:pPr>
            <a:r>
              <a:rPr lang="en-US" sz="2400" dirty="0"/>
              <a:t>How can you keep track of these values to help manage the follow-up process? </a:t>
            </a:r>
            <a:endParaRPr lang="es-ES" sz="2400" dirty="0"/>
          </a:p>
        </p:txBody>
      </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spd="slow" p14:dur="2000" advTm="25056"/>
    </mc:Choice>
    <mc:Fallback xmlns="">
      <p:transition spd="slow" advTm="250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par>
                          <p:cTn id="28" fill="hold">
                            <p:stCondLst>
                              <p:cond delay="2000"/>
                            </p:stCondLst>
                            <p:childTnLst>
                              <p:par>
                                <p:cTn id="29" presetID="2" presetClass="entr" presetSubtype="12"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14"/>
                                        </p:tgtEl>
                                        <p:attrNameLst>
                                          <p:attrName>ppt_x</p:attrName>
                                        </p:attrNameLst>
                                      </p:cBhvr>
                                      <p:tavLst>
                                        <p:tav tm="0">
                                          <p:val>
                                            <p:strVal val="ppt_x"/>
                                          </p:val>
                                        </p:tav>
                                        <p:tav tm="100000">
                                          <p:val>
                                            <p:strVal val="ppt_x"/>
                                          </p:val>
                                        </p:tav>
                                      </p:tavLst>
                                    </p:anim>
                                    <p:anim calcmode="lin" valueType="num">
                                      <p:cBhvr additive="base">
                                        <p:cTn id="41" dur="500"/>
                                        <p:tgtEl>
                                          <p:spTgt spid="14"/>
                                        </p:tgtEl>
                                        <p:attrNameLst>
                                          <p:attrName>ppt_y</p:attrName>
                                        </p:attrNameLst>
                                      </p:cBhvr>
                                      <p:tavLst>
                                        <p:tav tm="0">
                                          <p:val>
                                            <p:strVal val="ppt_y"/>
                                          </p:val>
                                        </p:tav>
                                        <p:tav tm="100000">
                                          <p:val>
                                            <p:strVal val="1+ppt_h/2"/>
                                          </p:val>
                                        </p:tav>
                                      </p:tavLst>
                                    </p:anim>
                                    <p:set>
                                      <p:cBhvr>
                                        <p:cTn id="42" dur="1" fill="hold">
                                          <p:stCondLst>
                                            <p:cond delay="499"/>
                                          </p:stCondLst>
                                        </p:cTn>
                                        <p:tgtEl>
                                          <p:spTgt spid="14"/>
                                        </p:tgtEl>
                                        <p:attrNameLst>
                                          <p:attrName>style.visibility</p:attrName>
                                        </p:attrNameLst>
                                      </p:cBhvr>
                                      <p:to>
                                        <p:strVal val="hidden"/>
                                      </p:to>
                                    </p:set>
                                  </p:childTnLst>
                                </p:cTn>
                              </p:par>
                              <p:par>
                                <p:cTn id="43" presetID="53" presetClass="exit" presetSubtype="32" fill="hold" grpId="1" nodeType="withEffect">
                                  <p:stCondLst>
                                    <p:cond delay="0"/>
                                  </p:stCondLst>
                                  <p:childTnLst>
                                    <p:anim calcmode="lin" valueType="num">
                                      <p:cBhvr>
                                        <p:cTn id="44" dur="500"/>
                                        <p:tgtEl>
                                          <p:spTgt spid="5"/>
                                        </p:tgtEl>
                                        <p:attrNameLst>
                                          <p:attrName>ppt_w</p:attrName>
                                        </p:attrNameLst>
                                      </p:cBhvr>
                                      <p:tavLst>
                                        <p:tav tm="0">
                                          <p:val>
                                            <p:strVal val="ppt_w"/>
                                          </p:val>
                                        </p:tav>
                                        <p:tav tm="100000">
                                          <p:val>
                                            <p:fltVal val="0"/>
                                          </p:val>
                                        </p:tav>
                                      </p:tavLst>
                                    </p:anim>
                                    <p:anim calcmode="lin" valueType="num">
                                      <p:cBhvr>
                                        <p:cTn id="45" dur="500"/>
                                        <p:tgtEl>
                                          <p:spTgt spid="5"/>
                                        </p:tgtEl>
                                        <p:attrNameLst>
                                          <p:attrName>ppt_h</p:attrName>
                                        </p:attrNameLst>
                                      </p:cBhvr>
                                      <p:tavLst>
                                        <p:tav tm="0">
                                          <p:val>
                                            <p:strVal val="ppt_h"/>
                                          </p:val>
                                        </p:tav>
                                        <p:tav tm="100000">
                                          <p:val>
                                            <p:fltVal val="0"/>
                                          </p:val>
                                        </p:tav>
                                      </p:tavLst>
                                    </p:anim>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53" presetClass="exit" presetSubtype="32" fill="hold" grpId="1" nodeType="withEffect">
                                  <p:stCondLst>
                                    <p:cond delay="0"/>
                                  </p:stCondLst>
                                  <p:childTnLst>
                                    <p:anim calcmode="lin" valueType="num">
                                      <p:cBhvr>
                                        <p:cTn id="49" dur="500"/>
                                        <p:tgtEl>
                                          <p:spTgt spid="4"/>
                                        </p:tgtEl>
                                        <p:attrNameLst>
                                          <p:attrName>ppt_w</p:attrName>
                                        </p:attrNameLst>
                                      </p:cBhvr>
                                      <p:tavLst>
                                        <p:tav tm="0">
                                          <p:val>
                                            <p:strVal val="ppt_w"/>
                                          </p:val>
                                        </p:tav>
                                        <p:tav tm="100000">
                                          <p:val>
                                            <p:fltVal val="0"/>
                                          </p:val>
                                        </p:tav>
                                      </p:tavLst>
                                    </p:anim>
                                    <p:anim calcmode="lin" valueType="num">
                                      <p:cBhvr>
                                        <p:cTn id="50" dur="500"/>
                                        <p:tgtEl>
                                          <p:spTgt spid="4"/>
                                        </p:tgtEl>
                                        <p:attrNameLst>
                                          <p:attrName>ppt_h</p:attrName>
                                        </p:attrNameLst>
                                      </p:cBhvr>
                                      <p:tavLst>
                                        <p:tav tm="0">
                                          <p:val>
                                            <p:strVal val="ppt_h"/>
                                          </p:val>
                                        </p:tav>
                                        <p:tav tm="100000">
                                          <p:val>
                                            <p:fltVal val="0"/>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par>
                                <p:cTn id="53" presetID="53" presetClass="exit" presetSubtype="32" fill="hold" grpId="1" nodeType="withEffect">
                                  <p:stCondLst>
                                    <p:cond delay="0"/>
                                  </p:stCondLst>
                                  <p:childTnLst>
                                    <p:anim calcmode="lin" valueType="num">
                                      <p:cBhvr>
                                        <p:cTn id="54" dur="500"/>
                                        <p:tgtEl>
                                          <p:spTgt spid="6"/>
                                        </p:tgtEl>
                                        <p:attrNameLst>
                                          <p:attrName>ppt_w</p:attrName>
                                        </p:attrNameLst>
                                      </p:cBhvr>
                                      <p:tavLst>
                                        <p:tav tm="0">
                                          <p:val>
                                            <p:strVal val="ppt_w"/>
                                          </p:val>
                                        </p:tav>
                                        <p:tav tm="100000">
                                          <p:val>
                                            <p:fltVal val="0"/>
                                          </p:val>
                                        </p:tav>
                                      </p:tavLst>
                                    </p:anim>
                                    <p:anim calcmode="lin" valueType="num">
                                      <p:cBhvr>
                                        <p:cTn id="55" dur="500"/>
                                        <p:tgtEl>
                                          <p:spTgt spid="6"/>
                                        </p:tgtEl>
                                        <p:attrNameLst>
                                          <p:attrName>ppt_h</p:attrName>
                                        </p:attrNameLst>
                                      </p:cBhvr>
                                      <p:tavLst>
                                        <p:tav tm="0">
                                          <p:val>
                                            <p:strVal val="ppt_h"/>
                                          </p:val>
                                        </p:tav>
                                        <p:tav tm="100000">
                                          <p:val>
                                            <p:fltVal val="0"/>
                                          </p:val>
                                        </p:tav>
                                      </p:tavLst>
                                    </p:anim>
                                    <p:animEffect transition="out" filter="fade">
                                      <p:cBhvr>
                                        <p:cTn id="56" dur="500"/>
                                        <p:tgtEl>
                                          <p:spTgt spid="6"/>
                                        </p:tgtEl>
                                      </p:cBhvr>
                                    </p:animEffect>
                                    <p:set>
                                      <p:cBhvr>
                                        <p:cTn id="57" dur="1" fill="hold">
                                          <p:stCondLst>
                                            <p:cond delay="499"/>
                                          </p:stCondLst>
                                        </p:cTn>
                                        <p:tgtEl>
                                          <p:spTgt spid="6"/>
                                        </p:tgtEl>
                                        <p:attrNameLst>
                                          <p:attrName>style.visibility</p:attrName>
                                        </p:attrNameLst>
                                      </p:cBhvr>
                                      <p:to>
                                        <p:strVal val="hidden"/>
                                      </p:to>
                                    </p:set>
                                  </p:childTnLst>
                                </p:cTn>
                              </p:par>
                              <p:par>
                                <p:cTn id="58" presetID="22" presetClass="entr" presetSubtype="2"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right)">
                                      <p:cBhvr>
                                        <p:cTn id="60" dur="500"/>
                                        <p:tgtEl>
                                          <p:spTgt spid="24"/>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par>
                          <p:cTn id="79" fill="hold">
                            <p:stCondLst>
                              <p:cond delay="1000"/>
                            </p:stCondLst>
                            <p:childTnLst>
                              <p:par>
                                <p:cTn id="80" presetID="10" presetClass="entr" presetSubtype="0"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8" grpId="0" animBg="1"/>
      <p:bldP spid="10" grpId="0"/>
      <p:bldP spid="26" grpId="0" animBg="1"/>
      <p:bldP spid="31" grpId="0" animBg="1"/>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34" descr="Circular flowchart with solid fill">
            <a:extLst>
              <a:ext uri="{FF2B5EF4-FFF2-40B4-BE49-F238E27FC236}">
                <a16:creationId xmlns:a16="http://schemas.microsoft.com/office/drawing/2014/main" id="{8EBE2948-37BC-43B7-92CC-FE7A4096D035}"/>
              </a:ext>
            </a:extLst>
          </p:cNvPr>
          <p:cNvGrpSpPr/>
          <p:nvPr/>
        </p:nvGrpSpPr>
        <p:grpSpPr>
          <a:xfrm>
            <a:off x="7186077" y="1661160"/>
            <a:ext cx="1996440" cy="1996440"/>
            <a:chOff x="7230630" y="1905642"/>
            <a:chExt cx="1653335" cy="1653335"/>
          </a:xfrm>
        </p:grpSpPr>
        <p:sp>
          <p:nvSpPr>
            <p:cNvPr id="4" name="Freeform: Shape 3">
              <a:extLst>
                <a:ext uri="{FF2B5EF4-FFF2-40B4-BE49-F238E27FC236}">
                  <a16:creationId xmlns:a16="http://schemas.microsoft.com/office/drawing/2014/main" id="{EB78F1CC-BB2C-45AB-AD5A-752C706C2086}"/>
                </a:ext>
              </a:extLst>
            </p:cNvPr>
            <p:cNvSpPr/>
            <p:nvPr/>
          </p:nvSpPr>
          <p:spPr>
            <a:xfrm>
              <a:off x="7540630" y="2310364"/>
              <a:ext cx="325155" cy="525278"/>
            </a:xfrm>
            <a:custGeom>
              <a:avLst/>
              <a:gdLst>
                <a:gd name="connsiteX0" fmla="*/ 70439 w 325155"/>
                <a:gd name="connsiteY0" fmla="*/ 508917 h 525278"/>
                <a:gd name="connsiteX1" fmla="*/ 68889 w 325155"/>
                <a:gd name="connsiteY1" fmla="*/ 473612 h 525278"/>
                <a:gd name="connsiteX2" fmla="*/ 325156 w 325155"/>
                <a:gd name="connsiteY2" fmla="*/ 68889 h 525278"/>
                <a:gd name="connsiteX3" fmla="*/ 310517 w 325155"/>
                <a:gd name="connsiteY3" fmla="*/ 0 h 525278"/>
                <a:gd name="connsiteX4" fmla="*/ 0 w 325155"/>
                <a:gd name="connsiteY4" fmla="*/ 473612 h 525278"/>
                <a:gd name="connsiteX5" fmla="*/ 2583 w 325155"/>
                <a:gd name="connsiteY5" fmla="*/ 525278 h 525278"/>
                <a:gd name="connsiteX6" fmla="*/ 70439 w 325155"/>
                <a:gd name="connsiteY6" fmla="*/ 508917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55" h="525278">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w="1716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081E879F-F2F6-428E-A009-FCE634A535DA}"/>
                </a:ext>
              </a:extLst>
            </p:cNvPr>
            <p:cNvSpPr/>
            <p:nvPr/>
          </p:nvSpPr>
          <p:spPr>
            <a:xfrm>
              <a:off x="8249325" y="2310364"/>
              <a:ext cx="324639" cy="525278"/>
            </a:xfrm>
            <a:custGeom>
              <a:avLst/>
              <a:gdLst>
                <a:gd name="connsiteX0" fmla="*/ 255750 w 324639"/>
                <a:gd name="connsiteY0" fmla="*/ 473612 h 525278"/>
                <a:gd name="connsiteX1" fmla="*/ 254200 w 324639"/>
                <a:gd name="connsiteY1" fmla="*/ 508056 h 525278"/>
                <a:gd name="connsiteX2" fmla="*/ 322056 w 324639"/>
                <a:gd name="connsiteY2" fmla="*/ 525278 h 525278"/>
                <a:gd name="connsiteX3" fmla="*/ 324639 w 324639"/>
                <a:gd name="connsiteY3" fmla="*/ 473612 h 525278"/>
                <a:gd name="connsiteX4" fmla="*/ 14639 w 324639"/>
                <a:gd name="connsiteY4" fmla="*/ 0 h 525278"/>
                <a:gd name="connsiteX5" fmla="*/ 0 w 324639"/>
                <a:gd name="connsiteY5" fmla="*/ 68889 h 525278"/>
                <a:gd name="connsiteX6" fmla="*/ 255750 w 324639"/>
                <a:gd name="connsiteY6" fmla="*/ 473612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639" h="525278">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w="1716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8857BB9-EFF1-4396-A366-945EF773D708}"/>
                </a:ext>
              </a:extLst>
            </p:cNvPr>
            <p:cNvSpPr/>
            <p:nvPr/>
          </p:nvSpPr>
          <p:spPr>
            <a:xfrm>
              <a:off x="7744369" y="3145643"/>
              <a:ext cx="625856" cy="154811"/>
            </a:xfrm>
            <a:custGeom>
              <a:avLst/>
              <a:gdLst>
                <a:gd name="connsiteX0" fmla="*/ 576084 w 625856"/>
                <a:gd name="connsiteY0" fmla="*/ 0 h 154811"/>
                <a:gd name="connsiteX1" fmla="*/ 49772 w 625856"/>
                <a:gd name="connsiteY1" fmla="*/ 0 h 154811"/>
                <a:gd name="connsiteX2" fmla="*/ 0 w 625856"/>
                <a:gd name="connsiteY2" fmla="*/ 48911 h 154811"/>
                <a:gd name="connsiteX3" fmla="*/ 625856 w 625856"/>
                <a:gd name="connsiteY3" fmla="*/ 48911 h 154811"/>
                <a:gd name="connsiteX4" fmla="*/ 576084 w 625856"/>
                <a:gd name="connsiteY4" fmla="*/ 0 h 15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56" h="154811">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w="1716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BC8DD25-6422-448A-9C71-15DF8AFBCA87}"/>
                </a:ext>
              </a:extLst>
            </p:cNvPr>
            <p:cNvSpPr/>
            <p:nvPr/>
          </p:nvSpPr>
          <p:spPr>
            <a:xfrm>
              <a:off x="7919519" y="2163975"/>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A5D34735-8FB9-4CA1-8FF2-853F20501284}"/>
                </a:ext>
              </a:extLst>
            </p:cNvPr>
            <p:cNvSpPr/>
            <p:nvPr/>
          </p:nvSpPr>
          <p:spPr>
            <a:xfrm>
              <a:off x="8350075"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C7CD5E2-4902-445C-8DB6-BFD2A3596768}"/>
                </a:ext>
              </a:extLst>
            </p:cNvPr>
            <p:cNvSpPr/>
            <p:nvPr/>
          </p:nvSpPr>
          <p:spPr>
            <a:xfrm>
              <a:off x="7488963"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grpSp>
      <p:sp>
        <p:nvSpPr>
          <p:cNvPr id="11" name="Rectangle: Rounded Corners 10">
            <a:extLst>
              <a:ext uri="{FF2B5EF4-FFF2-40B4-BE49-F238E27FC236}">
                <a16:creationId xmlns:a16="http://schemas.microsoft.com/office/drawing/2014/main" id="{7BAAF5D5-01C0-4705-A759-29056A304809}"/>
              </a:ext>
            </a:extLst>
          </p:cNvPr>
          <p:cNvSpPr/>
          <p:nvPr/>
        </p:nvSpPr>
        <p:spPr>
          <a:xfrm>
            <a:off x="6819047" y="976563"/>
            <a:ext cx="273050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Follow-up analysis </a:t>
            </a:r>
          </a:p>
        </p:txBody>
      </p:sp>
      <p:sp>
        <p:nvSpPr>
          <p:cNvPr id="12" name="Rectangle: Rounded Corners 11">
            <a:extLst>
              <a:ext uri="{FF2B5EF4-FFF2-40B4-BE49-F238E27FC236}">
                <a16:creationId xmlns:a16="http://schemas.microsoft.com/office/drawing/2014/main" id="{2C315A08-B944-4BA0-892E-4BFE6867851E}"/>
              </a:ext>
            </a:extLst>
          </p:cNvPr>
          <p:cNvSpPr/>
          <p:nvPr/>
        </p:nvSpPr>
        <p:spPr>
          <a:xfrm>
            <a:off x="2760978" y="9765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quality</a:t>
            </a:r>
          </a:p>
        </p:txBody>
      </p:sp>
      <p:pic>
        <p:nvPicPr>
          <p:cNvPr id="13" name="Graphic 12">
            <a:extLst>
              <a:ext uri="{FF2B5EF4-FFF2-40B4-BE49-F238E27FC236}">
                <a16:creationId xmlns:a16="http://schemas.microsoft.com/office/drawing/2014/main" id="{DC0F9F4F-3C52-488E-931A-7C6CA82CBB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72990" y="1674675"/>
            <a:ext cx="2044856" cy="2044856"/>
          </a:xfrm>
          <a:prstGeom prst="rect">
            <a:avLst/>
          </a:prstGeom>
        </p:spPr>
      </p:pic>
      <p:cxnSp>
        <p:nvCxnSpPr>
          <p:cNvPr id="19" name="Straight Arrow Connector 18">
            <a:extLst>
              <a:ext uri="{FF2B5EF4-FFF2-40B4-BE49-F238E27FC236}">
                <a16:creationId xmlns:a16="http://schemas.microsoft.com/office/drawing/2014/main" id="{041EA8FE-1C54-4F50-88BA-67D7645623BF}"/>
              </a:ext>
            </a:extLst>
          </p:cNvPr>
          <p:cNvCxnSpPr>
            <a:cxnSpLocks/>
            <a:stCxn id="12" idx="3"/>
          </p:cNvCxnSpPr>
          <p:nvPr/>
        </p:nvCxnSpPr>
        <p:spPr>
          <a:xfrm>
            <a:off x="5229858" y="1295400"/>
            <a:ext cx="1589189" cy="0"/>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9D18F42-3FE6-455B-92F7-8CAF86CDFA20}"/>
              </a:ext>
            </a:extLst>
          </p:cNvPr>
          <p:cNvSpPr txBox="1"/>
          <p:nvPr/>
        </p:nvSpPr>
        <p:spPr>
          <a:xfrm>
            <a:off x="6434975" y="3719531"/>
            <a:ext cx="3962400" cy="1569660"/>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A list of all the data values marked for follow-up within your data sets</a:t>
            </a:r>
          </a:p>
        </p:txBody>
      </p:sp>
    </p:spTree>
    <p:custDataLst>
      <p:tags r:id="rId1"/>
    </p:custDataLst>
    <p:extLst>
      <p:ext uri="{BB962C8B-B14F-4D97-AF65-F5344CB8AC3E}">
        <p14:creationId xmlns:p14="http://schemas.microsoft.com/office/powerpoint/2010/main" val="1020898465"/>
      </p:ext>
    </p:extLst>
  </p:cSld>
  <p:clrMapOvr>
    <a:masterClrMapping/>
  </p:clrMapOvr>
  <mc:AlternateContent xmlns:mc="http://schemas.openxmlformats.org/markup-compatibility/2006" xmlns:p14="http://schemas.microsoft.com/office/powerpoint/2010/main">
    <mc:Choice Requires="p14">
      <p:transition spd="slow" p14:dur="2000" advTm="15696"/>
    </mc:Choice>
    <mc:Fallback xmlns="">
      <p:transition spd="slow" advTm="15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34" descr="Circular flowchart with solid fill">
            <a:extLst>
              <a:ext uri="{FF2B5EF4-FFF2-40B4-BE49-F238E27FC236}">
                <a16:creationId xmlns:a16="http://schemas.microsoft.com/office/drawing/2014/main" id="{8EBE2948-37BC-43B7-92CC-FE7A4096D035}"/>
              </a:ext>
            </a:extLst>
          </p:cNvPr>
          <p:cNvGrpSpPr/>
          <p:nvPr/>
        </p:nvGrpSpPr>
        <p:grpSpPr>
          <a:xfrm>
            <a:off x="5100997" y="1991360"/>
            <a:ext cx="1996440" cy="1996440"/>
            <a:chOff x="7230630" y="1905642"/>
            <a:chExt cx="1653335" cy="1653335"/>
          </a:xfrm>
        </p:grpSpPr>
        <p:sp>
          <p:nvSpPr>
            <p:cNvPr id="4" name="Freeform: Shape 3">
              <a:extLst>
                <a:ext uri="{FF2B5EF4-FFF2-40B4-BE49-F238E27FC236}">
                  <a16:creationId xmlns:a16="http://schemas.microsoft.com/office/drawing/2014/main" id="{EB78F1CC-BB2C-45AB-AD5A-752C706C2086}"/>
                </a:ext>
              </a:extLst>
            </p:cNvPr>
            <p:cNvSpPr/>
            <p:nvPr/>
          </p:nvSpPr>
          <p:spPr>
            <a:xfrm>
              <a:off x="7540630" y="2310364"/>
              <a:ext cx="325155" cy="525278"/>
            </a:xfrm>
            <a:custGeom>
              <a:avLst/>
              <a:gdLst>
                <a:gd name="connsiteX0" fmla="*/ 70439 w 325155"/>
                <a:gd name="connsiteY0" fmla="*/ 508917 h 525278"/>
                <a:gd name="connsiteX1" fmla="*/ 68889 w 325155"/>
                <a:gd name="connsiteY1" fmla="*/ 473612 h 525278"/>
                <a:gd name="connsiteX2" fmla="*/ 325156 w 325155"/>
                <a:gd name="connsiteY2" fmla="*/ 68889 h 525278"/>
                <a:gd name="connsiteX3" fmla="*/ 310517 w 325155"/>
                <a:gd name="connsiteY3" fmla="*/ 0 h 525278"/>
                <a:gd name="connsiteX4" fmla="*/ 0 w 325155"/>
                <a:gd name="connsiteY4" fmla="*/ 473612 h 525278"/>
                <a:gd name="connsiteX5" fmla="*/ 2583 w 325155"/>
                <a:gd name="connsiteY5" fmla="*/ 525278 h 525278"/>
                <a:gd name="connsiteX6" fmla="*/ 70439 w 325155"/>
                <a:gd name="connsiteY6" fmla="*/ 508917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55" h="525278">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w="1716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081E879F-F2F6-428E-A009-FCE634A535DA}"/>
                </a:ext>
              </a:extLst>
            </p:cNvPr>
            <p:cNvSpPr/>
            <p:nvPr/>
          </p:nvSpPr>
          <p:spPr>
            <a:xfrm>
              <a:off x="8249325" y="2310364"/>
              <a:ext cx="324639" cy="525278"/>
            </a:xfrm>
            <a:custGeom>
              <a:avLst/>
              <a:gdLst>
                <a:gd name="connsiteX0" fmla="*/ 255750 w 324639"/>
                <a:gd name="connsiteY0" fmla="*/ 473612 h 525278"/>
                <a:gd name="connsiteX1" fmla="*/ 254200 w 324639"/>
                <a:gd name="connsiteY1" fmla="*/ 508056 h 525278"/>
                <a:gd name="connsiteX2" fmla="*/ 322056 w 324639"/>
                <a:gd name="connsiteY2" fmla="*/ 525278 h 525278"/>
                <a:gd name="connsiteX3" fmla="*/ 324639 w 324639"/>
                <a:gd name="connsiteY3" fmla="*/ 473612 h 525278"/>
                <a:gd name="connsiteX4" fmla="*/ 14639 w 324639"/>
                <a:gd name="connsiteY4" fmla="*/ 0 h 525278"/>
                <a:gd name="connsiteX5" fmla="*/ 0 w 324639"/>
                <a:gd name="connsiteY5" fmla="*/ 68889 h 525278"/>
                <a:gd name="connsiteX6" fmla="*/ 255750 w 324639"/>
                <a:gd name="connsiteY6" fmla="*/ 473612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639" h="525278">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w="1716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8857BB9-EFF1-4396-A366-945EF773D708}"/>
                </a:ext>
              </a:extLst>
            </p:cNvPr>
            <p:cNvSpPr/>
            <p:nvPr/>
          </p:nvSpPr>
          <p:spPr>
            <a:xfrm>
              <a:off x="7744369" y="3145643"/>
              <a:ext cx="625856" cy="154811"/>
            </a:xfrm>
            <a:custGeom>
              <a:avLst/>
              <a:gdLst>
                <a:gd name="connsiteX0" fmla="*/ 576084 w 625856"/>
                <a:gd name="connsiteY0" fmla="*/ 0 h 154811"/>
                <a:gd name="connsiteX1" fmla="*/ 49772 w 625856"/>
                <a:gd name="connsiteY1" fmla="*/ 0 h 154811"/>
                <a:gd name="connsiteX2" fmla="*/ 0 w 625856"/>
                <a:gd name="connsiteY2" fmla="*/ 48911 h 154811"/>
                <a:gd name="connsiteX3" fmla="*/ 625856 w 625856"/>
                <a:gd name="connsiteY3" fmla="*/ 48911 h 154811"/>
                <a:gd name="connsiteX4" fmla="*/ 576084 w 625856"/>
                <a:gd name="connsiteY4" fmla="*/ 0 h 15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56" h="154811">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w="1716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BC8DD25-6422-448A-9C71-15DF8AFBCA87}"/>
                </a:ext>
              </a:extLst>
            </p:cNvPr>
            <p:cNvSpPr/>
            <p:nvPr/>
          </p:nvSpPr>
          <p:spPr>
            <a:xfrm>
              <a:off x="7919519" y="2163975"/>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A5D34735-8FB9-4CA1-8FF2-853F20501284}"/>
                </a:ext>
              </a:extLst>
            </p:cNvPr>
            <p:cNvSpPr/>
            <p:nvPr/>
          </p:nvSpPr>
          <p:spPr>
            <a:xfrm>
              <a:off x="8350075"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C7CD5E2-4902-445C-8DB6-BFD2A3596768}"/>
                </a:ext>
              </a:extLst>
            </p:cNvPr>
            <p:cNvSpPr/>
            <p:nvPr/>
          </p:nvSpPr>
          <p:spPr>
            <a:xfrm>
              <a:off x="7488963"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grpSp>
      <p:sp>
        <p:nvSpPr>
          <p:cNvPr id="11" name="Rectangle: Rounded Corners 10">
            <a:extLst>
              <a:ext uri="{FF2B5EF4-FFF2-40B4-BE49-F238E27FC236}">
                <a16:creationId xmlns:a16="http://schemas.microsoft.com/office/drawing/2014/main" id="{7BAAF5D5-01C0-4705-A759-29056A304809}"/>
              </a:ext>
            </a:extLst>
          </p:cNvPr>
          <p:cNvSpPr/>
          <p:nvPr/>
        </p:nvSpPr>
        <p:spPr>
          <a:xfrm>
            <a:off x="4733967" y="1306763"/>
            <a:ext cx="273050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Follow-up analysis </a:t>
            </a:r>
          </a:p>
        </p:txBody>
      </p:sp>
      <p:sp>
        <p:nvSpPr>
          <p:cNvPr id="20" name="TextBox 19">
            <a:extLst>
              <a:ext uri="{FF2B5EF4-FFF2-40B4-BE49-F238E27FC236}">
                <a16:creationId xmlns:a16="http://schemas.microsoft.com/office/drawing/2014/main" id="{69D18F42-3FE6-455B-92F7-8CAF86CDFA20}"/>
              </a:ext>
            </a:extLst>
          </p:cNvPr>
          <p:cNvSpPr txBox="1"/>
          <p:nvPr/>
        </p:nvSpPr>
        <p:spPr>
          <a:xfrm>
            <a:off x="4118017" y="3966277"/>
            <a:ext cx="3962400"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Provides a structured way to keep track of suspicious values</a:t>
            </a:r>
          </a:p>
        </p:txBody>
      </p:sp>
      <p:pic>
        <p:nvPicPr>
          <p:cNvPr id="14" name="Graphic 13">
            <a:extLst>
              <a:ext uri="{FF2B5EF4-FFF2-40B4-BE49-F238E27FC236}">
                <a16:creationId xmlns:a16="http://schemas.microsoft.com/office/drawing/2014/main" id="{B29B5185-BCB1-42B3-8440-EA403FD787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31019" y="1248061"/>
            <a:ext cx="1352384" cy="1303683"/>
          </a:xfrm>
          <a:prstGeom prst="rect">
            <a:avLst/>
          </a:prstGeom>
        </p:spPr>
      </p:pic>
    </p:spTree>
    <p:custDataLst>
      <p:tags r:id="rId1"/>
    </p:custDataLst>
    <p:extLst>
      <p:ext uri="{BB962C8B-B14F-4D97-AF65-F5344CB8AC3E}">
        <p14:creationId xmlns:p14="http://schemas.microsoft.com/office/powerpoint/2010/main" val="2501991662"/>
      </p:ext>
    </p:extLst>
  </p:cSld>
  <p:clrMapOvr>
    <a:masterClrMapping/>
  </p:clrMapOvr>
  <mc:AlternateContent xmlns:mc="http://schemas.openxmlformats.org/markup-compatibility/2006" xmlns:p159="http://schemas.microsoft.com/office/powerpoint/2015/09/main">
    <mc:Choice Requires="p159">
      <p:transition spd="slow" advTm="20712">
        <p159:morph option="byObject"/>
      </p:transition>
    </mc:Choice>
    <mc:Fallback xmlns="">
      <p:transition spd="slow" advTm="207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707F5-5A0D-DCA7-8230-4F52901C5D5F}"/>
              </a:ext>
            </a:extLst>
          </p:cNvPr>
          <p:cNvSpPr txBox="1"/>
          <p:nvPr/>
        </p:nvSpPr>
        <p:spPr>
          <a:xfrm>
            <a:off x="5210978" y="3095740"/>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4049397569"/>
      </p:ext>
    </p:extLst>
  </p:cSld>
  <p:clrMapOvr>
    <a:masterClrMapping/>
  </p:clrMapOvr>
  <mc:AlternateContent xmlns:mc="http://schemas.openxmlformats.org/markup-compatibility/2006" xmlns:p14="http://schemas.microsoft.com/office/powerpoint/2010/main">
    <mc:Choice Requires="p14">
      <p:transition spd="slow" p14:dur="2000" advTm="196000"/>
    </mc:Choice>
    <mc:Fallback xmlns="">
      <p:transition spd="slow" advTm="196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32" name="Rectangle: Rounded Corners 31">
            <a:extLst>
              <a:ext uri="{FF2B5EF4-FFF2-40B4-BE49-F238E27FC236}">
                <a16:creationId xmlns:a16="http://schemas.microsoft.com/office/drawing/2014/main" id="{0D3BC621-0BF2-46AA-9CF7-9E902A244DFB}"/>
              </a:ext>
            </a:extLst>
          </p:cNvPr>
          <p:cNvSpPr/>
          <p:nvPr/>
        </p:nvSpPr>
        <p:spPr>
          <a:xfrm>
            <a:off x="2159206" y="1291651"/>
            <a:ext cx="273050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Follow-up analysis </a:t>
            </a:r>
          </a:p>
        </p:txBody>
      </p:sp>
      <p:sp>
        <p:nvSpPr>
          <p:cNvPr id="4" name="TextBox 3">
            <a:extLst>
              <a:ext uri="{FF2B5EF4-FFF2-40B4-BE49-F238E27FC236}">
                <a16:creationId xmlns:a16="http://schemas.microsoft.com/office/drawing/2014/main" id="{BA389345-577F-4476-B1A6-D5592BAC20AF}"/>
              </a:ext>
            </a:extLst>
          </p:cNvPr>
          <p:cNvSpPr txBox="1"/>
          <p:nvPr/>
        </p:nvSpPr>
        <p:spPr>
          <a:xfrm>
            <a:off x="5658056" y="1194990"/>
            <a:ext cx="5279922" cy="830997"/>
          </a:xfrm>
          <a:prstGeom prst="rect">
            <a:avLst/>
          </a:prstGeom>
          <a:noFill/>
        </p:spPr>
        <p:txBody>
          <a:bodyPr wrap="square" rtlCol="0">
            <a:spAutoFit/>
          </a:bodyPr>
          <a:lstStyle/>
          <a:p>
            <a:pPr algn="l">
              <a:buClr>
                <a:srgbClr val="008CCF"/>
              </a:buClr>
            </a:pPr>
            <a:r>
              <a:rPr lang="en-US" sz="2400" dirty="0"/>
              <a:t>Allows to view data values that have been marked for follow-up</a:t>
            </a:r>
          </a:p>
        </p:txBody>
      </p:sp>
      <p:sp>
        <p:nvSpPr>
          <p:cNvPr id="34" name="TextBox 33">
            <a:extLst>
              <a:ext uri="{FF2B5EF4-FFF2-40B4-BE49-F238E27FC236}">
                <a16:creationId xmlns:a16="http://schemas.microsoft.com/office/drawing/2014/main" id="{8A65E4A3-EE3A-43C3-88D8-8CE41AB3E3DE}"/>
              </a:ext>
            </a:extLst>
          </p:cNvPr>
          <p:cNvSpPr txBox="1"/>
          <p:nvPr/>
        </p:nvSpPr>
        <p:spPr>
          <a:xfrm>
            <a:off x="1619725" y="2363444"/>
            <a:ext cx="4476275" cy="3026791"/>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n-US" sz="2400" dirty="0"/>
              <a:t>Open the Data Quality app</a:t>
            </a:r>
          </a:p>
          <a:p>
            <a:pPr marL="457200" indent="-457200" algn="l">
              <a:lnSpc>
                <a:spcPts val="3300"/>
              </a:lnSpc>
              <a:buClr>
                <a:srgbClr val="008CCF"/>
              </a:buClr>
              <a:buFont typeface="+mj-lt"/>
              <a:buAutoNum type="arabicPeriod"/>
            </a:pPr>
            <a:r>
              <a:rPr lang="en-US" sz="2400" dirty="0"/>
              <a:t>Select the Follow-up analysis tool</a:t>
            </a:r>
          </a:p>
          <a:p>
            <a:pPr marL="457200" indent="-457200" algn="l">
              <a:lnSpc>
                <a:spcPts val="3300"/>
              </a:lnSpc>
              <a:buClr>
                <a:srgbClr val="008CCF"/>
              </a:buClr>
              <a:buFont typeface="+mj-lt"/>
              <a:buAutoNum type="arabicPeriod"/>
            </a:pPr>
            <a:r>
              <a:rPr lang="en-US" sz="2400" dirty="0"/>
              <a:t>Select:</a:t>
            </a:r>
          </a:p>
          <a:p>
            <a:pPr marL="914400" lvl="1" indent="-457200">
              <a:lnSpc>
                <a:spcPts val="3300"/>
              </a:lnSpc>
              <a:buClr>
                <a:srgbClr val="008CCF"/>
              </a:buClr>
              <a:buFont typeface="Arial" panose="020B0604020202020204" pitchFamily="34" charset="0"/>
              <a:buChar char="•"/>
            </a:pPr>
            <a:r>
              <a:rPr lang="en-US" sz="2400" dirty="0"/>
              <a:t>Data set</a:t>
            </a:r>
          </a:p>
          <a:p>
            <a:pPr marL="914400" lvl="1" indent="-457200">
              <a:lnSpc>
                <a:spcPts val="3300"/>
              </a:lnSpc>
              <a:buClr>
                <a:srgbClr val="008CCF"/>
              </a:buClr>
              <a:buFont typeface="Arial" panose="020B0604020202020204" pitchFamily="34" charset="0"/>
              <a:buChar char="•"/>
            </a:pPr>
            <a:r>
              <a:rPr lang="en-US" sz="2400" dirty="0" err="1"/>
              <a:t>Organisation</a:t>
            </a:r>
            <a:r>
              <a:rPr lang="en-US" sz="2400" dirty="0"/>
              <a:t> unit</a:t>
            </a:r>
          </a:p>
          <a:p>
            <a:pPr marL="914400" lvl="1" indent="-457200">
              <a:lnSpc>
                <a:spcPts val="3300"/>
              </a:lnSpc>
              <a:buClr>
                <a:srgbClr val="008CCF"/>
              </a:buClr>
              <a:buFont typeface="Arial" panose="020B0604020202020204" pitchFamily="34" charset="0"/>
              <a:buChar char="•"/>
            </a:pPr>
            <a:r>
              <a:rPr lang="en-US" sz="2400" dirty="0"/>
              <a:t>Period </a:t>
            </a:r>
          </a:p>
        </p:txBody>
      </p:sp>
      <p:cxnSp>
        <p:nvCxnSpPr>
          <p:cNvPr id="10" name="Straight Arrow Connector 9">
            <a:extLst>
              <a:ext uri="{FF2B5EF4-FFF2-40B4-BE49-F238E27FC236}">
                <a16:creationId xmlns:a16="http://schemas.microsoft.com/office/drawing/2014/main" id="{D6C98F2B-3D51-4360-8424-903D668624B3}"/>
              </a:ext>
            </a:extLst>
          </p:cNvPr>
          <p:cNvCxnSpPr>
            <a:stCxn id="32" idx="3"/>
            <a:endCxn id="4" idx="1"/>
          </p:cNvCxnSpPr>
          <p:nvPr/>
        </p:nvCxnSpPr>
        <p:spPr>
          <a:xfrm>
            <a:off x="4889706" y="1610488"/>
            <a:ext cx="768350"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B5695FC4-01DF-4D94-8F27-A33D163288B2}"/>
              </a:ext>
            </a:extLst>
          </p:cNvPr>
          <p:cNvSpPr/>
          <p:nvPr/>
        </p:nvSpPr>
        <p:spPr>
          <a:xfrm>
            <a:off x="6539972" y="2501900"/>
            <a:ext cx="519906" cy="51990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C3509EEC-A6FB-4B2E-9854-FA0DFB876BC0}"/>
              </a:ext>
            </a:extLst>
          </p:cNvPr>
          <p:cNvSpPr/>
          <p:nvPr/>
        </p:nvSpPr>
        <p:spPr>
          <a:xfrm>
            <a:off x="6562767" y="2470265"/>
            <a:ext cx="618710" cy="511569"/>
          </a:xfrm>
          <a:custGeom>
            <a:avLst/>
            <a:gdLst>
              <a:gd name="connsiteX0" fmla="*/ 447144 w 1547202"/>
              <a:gd name="connsiteY0" fmla="*/ 1279077 h 1279275"/>
              <a:gd name="connsiteX1" fmla="*/ 444360 w 1547202"/>
              <a:gd name="connsiteY1" fmla="*/ 1279077 h 1279275"/>
              <a:gd name="connsiteX2" fmla="*/ 341652 w 1547202"/>
              <a:gd name="connsiteY2" fmla="*/ 1231747 h 1279275"/>
              <a:gd name="connsiteX3" fmla="*/ 34598 w 1547202"/>
              <a:gd name="connsiteY3" fmla="*/ 886234 h 1279275"/>
              <a:gd name="connsiteX4" fmla="*/ 48108 w 1547202"/>
              <a:gd name="connsiteY4" fmla="*/ 687224 h 1279275"/>
              <a:gd name="connsiteX5" fmla="*/ 245429 w 1547202"/>
              <a:gd name="connsiteY5" fmla="*/ 698838 h 1279275"/>
              <a:gd name="connsiteX6" fmla="*/ 451213 w 1547202"/>
              <a:gd name="connsiteY6" fmla="*/ 930322 h 1279275"/>
              <a:gd name="connsiteX7" fmla="*/ 1305188 w 1547202"/>
              <a:gd name="connsiteY7" fmla="*/ 42172 h 1279275"/>
              <a:gd name="connsiteX8" fmla="*/ 1504645 w 1547202"/>
              <a:gd name="connsiteY8" fmla="*/ 40064 h 1279275"/>
              <a:gd name="connsiteX9" fmla="*/ 1508524 w 1547202"/>
              <a:gd name="connsiteY9" fmla="*/ 237676 h 1279275"/>
              <a:gd name="connsiteX10" fmla="*/ 548812 w 1547202"/>
              <a:gd name="connsiteY10" fmla="*/ 1235755 h 1279275"/>
              <a:gd name="connsiteX11" fmla="*/ 447144 w 1547202"/>
              <a:gd name="connsiteY11" fmla="*/ 1279077 h 127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202" h="1279275">
                <a:moveTo>
                  <a:pt x="447144" y="1279077"/>
                </a:moveTo>
                <a:lnTo>
                  <a:pt x="444360" y="1279077"/>
                </a:lnTo>
                <a:cubicBezTo>
                  <a:pt x="405020" y="1278313"/>
                  <a:pt x="367789" y="1261155"/>
                  <a:pt x="341652" y="1231747"/>
                </a:cubicBezTo>
                <a:lnTo>
                  <a:pt x="34598" y="886234"/>
                </a:lnTo>
                <a:cubicBezTo>
                  <a:pt x="-16625" y="827550"/>
                  <a:pt x="-10576" y="738450"/>
                  <a:pt x="48108" y="687224"/>
                </a:cubicBezTo>
                <a:cubicBezTo>
                  <a:pt x="106050" y="636654"/>
                  <a:pt x="193821" y="641818"/>
                  <a:pt x="245429" y="698838"/>
                </a:cubicBezTo>
                <a:lnTo>
                  <a:pt x="451213" y="930322"/>
                </a:lnTo>
                <a:lnTo>
                  <a:pt x="1305188" y="42172"/>
                </a:lnTo>
                <a:cubicBezTo>
                  <a:pt x="1359684" y="-13487"/>
                  <a:pt x="1448983" y="-14432"/>
                  <a:pt x="1504645" y="40064"/>
                </a:cubicBezTo>
                <a:cubicBezTo>
                  <a:pt x="1559590" y="93863"/>
                  <a:pt x="1561319" y="181763"/>
                  <a:pt x="1508524" y="237676"/>
                </a:cubicBezTo>
                <a:lnTo>
                  <a:pt x="548812" y="1235755"/>
                </a:lnTo>
                <a:cubicBezTo>
                  <a:pt x="522225" y="1263422"/>
                  <a:pt x="485514" y="1279065"/>
                  <a:pt x="447144" y="1279077"/>
                </a:cubicBezTo>
                <a:close/>
              </a:path>
            </a:pathLst>
          </a:custGeom>
          <a:solidFill>
            <a:schemeClr val="accent2"/>
          </a:solidFill>
          <a:ln w="3055" cap="flat">
            <a:noFill/>
            <a:prstDash val="solid"/>
            <a:miter/>
          </a:ln>
        </p:spPr>
        <p:txBody>
          <a:bodyPr rtlCol="0" anchor="ctr"/>
          <a:lstStyle/>
          <a:p>
            <a:endParaRPr lang="en-US" dirty="0"/>
          </a:p>
        </p:txBody>
      </p:sp>
      <p:sp>
        <p:nvSpPr>
          <p:cNvPr id="45" name="Rectangle: Rounded Corners 44">
            <a:extLst>
              <a:ext uri="{FF2B5EF4-FFF2-40B4-BE49-F238E27FC236}">
                <a16:creationId xmlns:a16="http://schemas.microsoft.com/office/drawing/2014/main" id="{CADB2D9E-A046-404C-AF7B-8327549626C4}"/>
              </a:ext>
            </a:extLst>
          </p:cNvPr>
          <p:cNvSpPr/>
          <p:nvPr/>
        </p:nvSpPr>
        <p:spPr>
          <a:xfrm>
            <a:off x="6539972" y="3158220"/>
            <a:ext cx="519906" cy="51990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DAAE3486-0E60-4777-9AFC-AFECDC575699}"/>
              </a:ext>
            </a:extLst>
          </p:cNvPr>
          <p:cNvSpPr/>
          <p:nvPr/>
        </p:nvSpPr>
        <p:spPr>
          <a:xfrm>
            <a:off x="6539972" y="3814540"/>
            <a:ext cx="519906" cy="51990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EAB70417-AAB4-488F-AF64-0610149D7140}"/>
              </a:ext>
            </a:extLst>
          </p:cNvPr>
          <p:cNvSpPr/>
          <p:nvPr/>
        </p:nvSpPr>
        <p:spPr>
          <a:xfrm>
            <a:off x="6562767" y="3144631"/>
            <a:ext cx="618710" cy="511569"/>
          </a:xfrm>
          <a:custGeom>
            <a:avLst/>
            <a:gdLst>
              <a:gd name="connsiteX0" fmla="*/ 447144 w 1547202"/>
              <a:gd name="connsiteY0" fmla="*/ 1279077 h 1279275"/>
              <a:gd name="connsiteX1" fmla="*/ 444360 w 1547202"/>
              <a:gd name="connsiteY1" fmla="*/ 1279077 h 1279275"/>
              <a:gd name="connsiteX2" fmla="*/ 341652 w 1547202"/>
              <a:gd name="connsiteY2" fmla="*/ 1231747 h 1279275"/>
              <a:gd name="connsiteX3" fmla="*/ 34598 w 1547202"/>
              <a:gd name="connsiteY3" fmla="*/ 886234 h 1279275"/>
              <a:gd name="connsiteX4" fmla="*/ 48108 w 1547202"/>
              <a:gd name="connsiteY4" fmla="*/ 687224 h 1279275"/>
              <a:gd name="connsiteX5" fmla="*/ 245429 w 1547202"/>
              <a:gd name="connsiteY5" fmla="*/ 698838 h 1279275"/>
              <a:gd name="connsiteX6" fmla="*/ 451213 w 1547202"/>
              <a:gd name="connsiteY6" fmla="*/ 930322 h 1279275"/>
              <a:gd name="connsiteX7" fmla="*/ 1305188 w 1547202"/>
              <a:gd name="connsiteY7" fmla="*/ 42172 h 1279275"/>
              <a:gd name="connsiteX8" fmla="*/ 1504645 w 1547202"/>
              <a:gd name="connsiteY8" fmla="*/ 40064 h 1279275"/>
              <a:gd name="connsiteX9" fmla="*/ 1508524 w 1547202"/>
              <a:gd name="connsiteY9" fmla="*/ 237676 h 1279275"/>
              <a:gd name="connsiteX10" fmla="*/ 548812 w 1547202"/>
              <a:gd name="connsiteY10" fmla="*/ 1235755 h 1279275"/>
              <a:gd name="connsiteX11" fmla="*/ 447144 w 1547202"/>
              <a:gd name="connsiteY11" fmla="*/ 1279077 h 127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202" h="1279275">
                <a:moveTo>
                  <a:pt x="447144" y="1279077"/>
                </a:moveTo>
                <a:lnTo>
                  <a:pt x="444360" y="1279077"/>
                </a:lnTo>
                <a:cubicBezTo>
                  <a:pt x="405020" y="1278313"/>
                  <a:pt x="367789" y="1261155"/>
                  <a:pt x="341652" y="1231747"/>
                </a:cubicBezTo>
                <a:lnTo>
                  <a:pt x="34598" y="886234"/>
                </a:lnTo>
                <a:cubicBezTo>
                  <a:pt x="-16625" y="827550"/>
                  <a:pt x="-10576" y="738450"/>
                  <a:pt x="48108" y="687224"/>
                </a:cubicBezTo>
                <a:cubicBezTo>
                  <a:pt x="106050" y="636654"/>
                  <a:pt x="193821" y="641818"/>
                  <a:pt x="245429" y="698838"/>
                </a:cubicBezTo>
                <a:lnTo>
                  <a:pt x="451213" y="930322"/>
                </a:lnTo>
                <a:lnTo>
                  <a:pt x="1305188" y="42172"/>
                </a:lnTo>
                <a:cubicBezTo>
                  <a:pt x="1359684" y="-13487"/>
                  <a:pt x="1448983" y="-14432"/>
                  <a:pt x="1504645" y="40064"/>
                </a:cubicBezTo>
                <a:cubicBezTo>
                  <a:pt x="1559590" y="93863"/>
                  <a:pt x="1561319" y="181763"/>
                  <a:pt x="1508524" y="237676"/>
                </a:cubicBezTo>
                <a:lnTo>
                  <a:pt x="548812" y="1235755"/>
                </a:lnTo>
                <a:cubicBezTo>
                  <a:pt x="522225" y="1263422"/>
                  <a:pt x="485514" y="1279065"/>
                  <a:pt x="447144" y="1279077"/>
                </a:cubicBezTo>
                <a:close/>
              </a:path>
            </a:pathLst>
          </a:custGeom>
          <a:solidFill>
            <a:schemeClr val="accent2"/>
          </a:solidFill>
          <a:ln w="305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4D833E6-6223-48FE-91E2-56809A0814D0}"/>
              </a:ext>
            </a:extLst>
          </p:cNvPr>
          <p:cNvSpPr/>
          <p:nvPr/>
        </p:nvSpPr>
        <p:spPr>
          <a:xfrm>
            <a:off x="6562767" y="3805578"/>
            <a:ext cx="618710" cy="511569"/>
          </a:xfrm>
          <a:custGeom>
            <a:avLst/>
            <a:gdLst>
              <a:gd name="connsiteX0" fmla="*/ 447144 w 1547202"/>
              <a:gd name="connsiteY0" fmla="*/ 1279077 h 1279275"/>
              <a:gd name="connsiteX1" fmla="*/ 444360 w 1547202"/>
              <a:gd name="connsiteY1" fmla="*/ 1279077 h 1279275"/>
              <a:gd name="connsiteX2" fmla="*/ 341652 w 1547202"/>
              <a:gd name="connsiteY2" fmla="*/ 1231747 h 1279275"/>
              <a:gd name="connsiteX3" fmla="*/ 34598 w 1547202"/>
              <a:gd name="connsiteY3" fmla="*/ 886234 h 1279275"/>
              <a:gd name="connsiteX4" fmla="*/ 48108 w 1547202"/>
              <a:gd name="connsiteY4" fmla="*/ 687224 h 1279275"/>
              <a:gd name="connsiteX5" fmla="*/ 245429 w 1547202"/>
              <a:gd name="connsiteY5" fmla="*/ 698838 h 1279275"/>
              <a:gd name="connsiteX6" fmla="*/ 451213 w 1547202"/>
              <a:gd name="connsiteY6" fmla="*/ 930322 h 1279275"/>
              <a:gd name="connsiteX7" fmla="*/ 1305188 w 1547202"/>
              <a:gd name="connsiteY7" fmla="*/ 42172 h 1279275"/>
              <a:gd name="connsiteX8" fmla="*/ 1504645 w 1547202"/>
              <a:gd name="connsiteY8" fmla="*/ 40064 h 1279275"/>
              <a:gd name="connsiteX9" fmla="*/ 1508524 w 1547202"/>
              <a:gd name="connsiteY9" fmla="*/ 237676 h 1279275"/>
              <a:gd name="connsiteX10" fmla="*/ 548812 w 1547202"/>
              <a:gd name="connsiteY10" fmla="*/ 1235755 h 1279275"/>
              <a:gd name="connsiteX11" fmla="*/ 447144 w 1547202"/>
              <a:gd name="connsiteY11" fmla="*/ 1279077 h 127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202" h="1279275">
                <a:moveTo>
                  <a:pt x="447144" y="1279077"/>
                </a:moveTo>
                <a:lnTo>
                  <a:pt x="444360" y="1279077"/>
                </a:lnTo>
                <a:cubicBezTo>
                  <a:pt x="405020" y="1278313"/>
                  <a:pt x="367789" y="1261155"/>
                  <a:pt x="341652" y="1231747"/>
                </a:cubicBezTo>
                <a:lnTo>
                  <a:pt x="34598" y="886234"/>
                </a:lnTo>
                <a:cubicBezTo>
                  <a:pt x="-16625" y="827550"/>
                  <a:pt x="-10576" y="738450"/>
                  <a:pt x="48108" y="687224"/>
                </a:cubicBezTo>
                <a:cubicBezTo>
                  <a:pt x="106050" y="636654"/>
                  <a:pt x="193821" y="641818"/>
                  <a:pt x="245429" y="698838"/>
                </a:cubicBezTo>
                <a:lnTo>
                  <a:pt x="451213" y="930322"/>
                </a:lnTo>
                <a:lnTo>
                  <a:pt x="1305188" y="42172"/>
                </a:lnTo>
                <a:cubicBezTo>
                  <a:pt x="1359684" y="-13487"/>
                  <a:pt x="1448983" y="-14432"/>
                  <a:pt x="1504645" y="40064"/>
                </a:cubicBezTo>
                <a:cubicBezTo>
                  <a:pt x="1559590" y="93863"/>
                  <a:pt x="1561319" y="181763"/>
                  <a:pt x="1508524" y="237676"/>
                </a:cubicBezTo>
                <a:lnTo>
                  <a:pt x="548812" y="1235755"/>
                </a:lnTo>
                <a:cubicBezTo>
                  <a:pt x="522225" y="1263422"/>
                  <a:pt x="485514" y="1279065"/>
                  <a:pt x="447144" y="1279077"/>
                </a:cubicBezTo>
                <a:close/>
              </a:path>
            </a:pathLst>
          </a:custGeom>
          <a:solidFill>
            <a:schemeClr val="accent2"/>
          </a:solidFill>
          <a:ln w="3055" cap="flat">
            <a:noFill/>
            <a:prstDash val="solid"/>
            <a:miter/>
          </a:ln>
        </p:spPr>
        <p:txBody>
          <a:bodyPr rtlCol="0" anchor="ctr"/>
          <a:lstStyle/>
          <a:p>
            <a:endParaRPr lang="en-US" dirty="0"/>
          </a:p>
        </p:txBody>
      </p:sp>
      <p:sp>
        <p:nvSpPr>
          <p:cNvPr id="49" name="TextBox 48">
            <a:extLst>
              <a:ext uri="{FF2B5EF4-FFF2-40B4-BE49-F238E27FC236}">
                <a16:creationId xmlns:a16="http://schemas.microsoft.com/office/drawing/2014/main" id="{465CD1E8-4A89-46D1-94D9-7126419AA871}"/>
              </a:ext>
            </a:extLst>
          </p:cNvPr>
          <p:cNvSpPr txBox="1"/>
          <p:nvPr/>
        </p:nvSpPr>
        <p:spPr>
          <a:xfrm>
            <a:off x="7230466" y="2345204"/>
            <a:ext cx="3797300" cy="2180405"/>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Unmark from:</a:t>
            </a:r>
          </a:p>
          <a:p>
            <a:pPr marL="800100" lvl="1" indent="-342900">
              <a:lnSpc>
                <a:spcPts val="3300"/>
              </a:lnSpc>
              <a:buClr>
                <a:srgbClr val="008CCF"/>
              </a:buClr>
              <a:buFont typeface="Rubik" pitchFamily="2" charset="-79"/>
              <a:buChar char="•"/>
            </a:pPr>
            <a:r>
              <a:rPr lang="en-US" sz="2400" dirty="0"/>
              <a:t>The Data Entry app</a:t>
            </a:r>
          </a:p>
          <a:p>
            <a:pPr marL="800100" lvl="1" indent="-342900">
              <a:lnSpc>
                <a:spcPts val="3300"/>
              </a:lnSpc>
              <a:buClr>
                <a:srgbClr val="008CCF"/>
              </a:buClr>
              <a:buFont typeface="Rubik" pitchFamily="2" charset="-79"/>
              <a:buChar char="•"/>
            </a:pPr>
            <a:r>
              <a:rPr lang="en-US" sz="2400" dirty="0"/>
              <a:t>The list generated in the Follow-up analysis tool</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3984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4">
                                            <p:txEl>
                                              <p:pRg st="1" end="1"/>
                                            </p:txEl>
                                          </p:spTgt>
                                        </p:tgtEl>
                                        <p:attrNameLst>
                                          <p:attrName>style.visibility</p:attrName>
                                        </p:attrNameLst>
                                      </p:cBhvr>
                                      <p:to>
                                        <p:strVal val="visible"/>
                                      </p:to>
                                    </p:set>
                                    <p:animEffect transition="in" filter="fade">
                                      <p:cBhvr>
                                        <p:cTn id="26" dur="500"/>
                                        <p:tgtEl>
                                          <p:spTgt spid="3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4">
                                            <p:txEl>
                                              <p:pRg st="2" end="2"/>
                                            </p:txEl>
                                          </p:spTgt>
                                        </p:tgtEl>
                                        <p:attrNameLst>
                                          <p:attrName>style.visibility</p:attrName>
                                        </p:attrNameLst>
                                      </p:cBhvr>
                                      <p:to>
                                        <p:strVal val="visible"/>
                                      </p:to>
                                    </p:set>
                                    <p:animEffect transition="in" filter="fade">
                                      <p:cBhvr>
                                        <p:cTn id="31" dur="500"/>
                                        <p:tgtEl>
                                          <p:spTgt spid="3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3" end="3"/>
                                            </p:txEl>
                                          </p:spTgt>
                                        </p:tgtEl>
                                        <p:attrNameLst>
                                          <p:attrName>style.visibility</p:attrName>
                                        </p:attrNameLst>
                                      </p:cBhvr>
                                      <p:to>
                                        <p:strVal val="visible"/>
                                      </p:to>
                                    </p:set>
                                    <p:animEffect transition="in" filter="fade">
                                      <p:cBhvr>
                                        <p:cTn id="36" dur="500"/>
                                        <p:tgtEl>
                                          <p:spTgt spid="34">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xEl>
                                              <p:pRg st="4" end="4"/>
                                            </p:txEl>
                                          </p:spTgt>
                                        </p:tgtEl>
                                        <p:attrNameLst>
                                          <p:attrName>style.visibility</p:attrName>
                                        </p:attrNameLst>
                                      </p:cBhvr>
                                      <p:to>
                                        <p:strVal val="visible"/>
                                      </p:to>
                                    </p:set>
                                    <p:animEffect transition="in" filter="fade">
                                      <p:cBhvr>
                                        <p:cTn id="41" dur="500"/>
                                        <p:tgtEl>
                                          <p:spTgt spid="34">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xEl>
                                              <p:pRg st="5" end="5"/>
                                            </p:txEl>
                                          </p:spTgt>
                                        </p:tgtEl>
                                        <p:attrNameLst>
                                          <p:attrName>style.visibility</p:attrName>
                                        </p:attrNameLst>
                                      </p:cBhvr>
                                      <p:to>
                                        <p:strVal val="visible"/>
                                      </p:to>
                                    </p:set>
                                    <p:animEffect transition="in" filter="fade">
                                      <p:cBhvr>
                                        <p:cTn id="46" dur="500"/>
                                        <p:tgtEl>
                                          <p:spTgt spid="34">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p:cTn id="51" dur="500" fill="hold"/>
                                        <p:tgtEl>
                                          <p:spTgt spid="46"/>
                                        </p:tgtEl>
                                        <p:attrNameLst>
                                          <p:attrName>ppt_w</p:attrName>
                                        </p:attrNameLst>
                                      </p:cBhvr>
                                      <p:tavLst>
                                        <p:tav tm="0">
                                          <p:val>
                                            <p:fltVal val="0"/>
                                          </p:val>
                                        </p:tav>
                                        <p:tav tm="100000">
                                          <p:val>
                                            <p:strVal val="#ppt_w"/>
                                          </p:val>
                                        </p:tav>
                                      </p:tavLst>
                                    </p:anim>
                                    <p:anim calcmode="lin" valueType="num">
                                      <p:cBhvr>
                                        <p:cTn id="52" dur="500" fill="hold"/>
                                        <p:tgtEl>
                                          <p:spTgt spid="46"/>
                                        </p:tgtEl>
                                        <p:attrNameLst>
                                          <p:attrName>ppt_h</p:attrName>
                                        </p:attrNameLst>
                                      </p:cBhvr>
                                      <p:tavLst>
                                        <p:tav tm="0">
                                          <p:val>
                                            <p:fltVal val="0"/>
                                          </p:val>
                                        </p:tav>
                                        <p:tav tm="100000">
                                          <p:val>
                                            <p:strVal val="#ppt_h"/>
                                          </p:val>
                                        </p:tav>
                                      </p:tavLst>
                                    </p:anim>
                                    <p:animEffect transition="in" filter="fade">
                                      <p:cBhvr>
                                        <p:cTn id="53" dur="500"/>
                                        <p:tgtEl>
                                          <p:spTgt spid="4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p:cTn id="56" dur="500" fill="hold"/>
                                        <p:tgtEl>
                                          <p:spTgt spid="45"/>
                                        </p:tgtEl>
                                        <p:attrNameLst>
                                          <p:attrName>ppt_w</p:attrName>
                                        </p:attrNameLst>
                                      </p:cBhvr>
                                      <p:tavLst>
                                        <p:tav tm="0">
                                          <p:val>
                                            <p:fltVal val="0"/>
                                          </p:val>
                                        </p:tav>
                                        <p:tav tm="100000">
                                          <p:val>
                                            <p:strVal val="#ppt_w"/>
                                          </p:val>
                                        </p:tav>
                                      </p:tavLst>
                                    </p:anim>
                                    <p:anim calcmode="lin" valueType="num">
                                      <p:cBhvr>
                                        <p:cTn id="57" dur="500" fill="hold"/>
                                        <p:tgtEl>
                                          <p:spTgt spid="45"/>
                                        </p:tgtEl>
                                        <p:attrNameLst>
                                          <p:attrName>ppt_h</p:attrName>
                                        </p:attrNameLst>
                                      </p:cBhvr>
                                      <p:tavLst>
                                        <p:tav tm="0">
                                          <p:val>
                                            <p:fltVal val="0"/>
                                          </p:val>
                                        </p:tav>
                                        <p:tav tm="100000">
                                          <p:val>
                                            <p:strVal val="#ppt_h"/>
                                          </p:val>
                                        </p:tav>
                                      </p:tavLst>
                                    </p:anim>
                                    <p:animEffect transition="in" filter="fade">
                                      <p:cBhvr>
                                        <p:cTn id="58" dur="500"/>
                                        <p:tgtEl>
                                          <p:spTgt spid="4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down)">
                                      <p:cBhvr>
                                        <p:cTn id="70" dur="500"/>
                                        <p:tgtEl>
                                          <p:spTgt spid="47"/>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down)">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43"/>
                                        </p:tgtEl>
                                      </p:cBhvr>
                                    </p:animEffect>
                                    <p:set>
                                      <p:cBhvr>
                                        <p:cTn id="78" dur="1" fill="hold">
                                          <p:stCondLst>
                                            <p:cond delay="499"/>
                                          </p:stCondLst>
                                        </p:cTn>
                                        <p:tgtEl>
                                          <p:spTgt spid="43"/>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47"/>
                                        </p:tgtEl>
                                      </p:cBhvr>
                                    </p:animEffect>
                                    <p:set>
                                      <p:cBhvr>
                                        <p:cTn id="81" dur="1" fill="hold">
                                          <p:stCondLst>
                                            <p:cond delay="499"/>
                                          </p:stCondLst>
                                        </p:cTn>
                                        <p:tgtEl>
                                          <p:spTgt spid="47"/>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48"/>
                                        </p:tgtEl>
                                      </p:cBhvr>
                                    </p:animEffect>
                                    <p:set>
                                      <p:cBhvr>
                                        <p:cTn id="84" dur="1" fill="hold">
                                          <p:stCondLst>
                                            <p:cond delay="499"/>
                                          </p:stCondLst>
                                        </p:cTn>
                                        <p:tgtEl>
                                          <p:spTgt spid="48"/>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49">
                                            <p:txEl>
                                              <p:pRg st="0" end="0"/>
                                            </p:txEl>
                                          </p:spTgt>
                                        </p:tgtEl>
                                        <p:attrNameLst>
                                          <p:attrName>style.visibility</p:attrName>
                                        </p:attrNameLst>
                                      </p:cBhvr>
                                      <p:to>
                                        <p:strVal val="visible"/>
                                      </p:to>
                                    </p:set>
                                    <p:animEffect transition="in" filter="fade">
                                      <p:cBhvr>
                                        <p:cTn id="87" dur="500"/>
                                        <p:tgtEl>
                                          <p:spTgt spid="49">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9">
                                            <p:txEl>
                                              <p:pRg st="1" end="1"/>
                                            </p:txEl>
                                          </p:spTgt>
                                        </p:tgtEl>
                                        <p:attrNameLst>
                                          <p:attrName>style.visibility</p:attrName>
                                        </p:attrNameLst>
                                      </p:cBhvr>
                                      <p:to>
                                        <p:strVal val="visible"/>
                                      </p:to>
                                    </p:set>
                                    <p:animEffect transition="in" filter="fade">
                                      <p:cBhvr>
                                        <p:cTn id="92" dur="500"/>
                                        <p:tgtEl>
                                          <p:spTgt spid="49">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9">
                                            <p:txEl>
                                              <p:pRg st="2" end="2"/>
                                            </p:txEl>
                                          </p:spTgt>
                                        </p:tgtEl>
                                        <p:attrNameLst>
                                          <p:attrName>style.visibility</p:attrName>
                                        </p:attrNameLst>
                                      </p:cBhvr>
                                      <p:to>
                                        <p:strVal val="visible"/>
                                      </p:to>
                                    </p:set>
                                    <p:animEffect transition="in" filter="fade">
                                      <p:cBhvr>
                                        <p:cTn id="97" dur="500"/>
                                        <p:tgtEl>
                                          <p:spTgt spid="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 grpId="0"/>
      <p:bldP spid="34" grpId="0" uiExpand="1" build="p"/>
      <p:bldP spid="11" grpId="0" animBg="1"/>
      <p:bldP spid="43" grpId="0" animBg="1"/>
      <p:bldP spid="43" grpId="1" animBg="1"/>
      <p:bldP spid="45" grpId="0" animBg="1"/>
      <p:bldP spid="46" grpId="0" animBg="1"/>
      <p:bldP spid="47" grpId="0" animBg="1"/>
      <p:bldP spid="47" grpId="1" animBg="1"/>
      <p:bldP spid="48" grpId="0" animBg="1"/>
      <p:bldP spid="48" grpId="1" animBg="1"/>
      <p:bldP spid="4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CF2BD3B7-70D6-4736-9C6A-7FF37BDF2CE7}"/>
  <p:tag name="ISPRING_RESOURCE_FOLDER" val="C:\Users\alita\Documents\0. Clientes LOCAL\DHIS2\Fundamentals\2.0\Data Capture and validation\M3\3.2.3_FollowUpAnalysis\"/>
  <p:tag name="ISPRING_PRESENTATION_PATH" val="C:\Users\alita\Documents\0. Clientes LOCAL\DHIS2\Fundamentals\2.0\Data Capture and validation\M3\3.2.3_FollowUpAnalysis.pptx"/>
  <p:tag name="ISPRING_SCREEN_RECS_UPDATED" val="C:\Users\alita\Documents\0. Clientes LOCAL\DHIS2\Fundamentals\2.0\Data Capture and validation\M3\3.2.3_FollowUpAnalysis\"/>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73"/>
  <p:tag name="ISPRING_PRESENTATION_INFO_2" val="&lt;?xml version=&quot;1.0&quot; encoding=&quot;UTF-8&quot; standalone=&quot;no&quot; ?&gt;&#10;&lt;presentation2&gt;&#10;&#10;  &lt;slides&gt;&#10;    &lt;slide id=&quot;{CF8B5EE0-0CB1-4B03-A10D-253A6EE7BBDB}&quot; pptId=&quot;299&quot;/&gt;&#10;    &lt;slide id=&quot;{923D667C-DEDD-45E3-874F-CE5275538EB7}&quot; pptId=&quot;300&quot;/&gt;&#10;    &lt;slide id=&quot;{E4041F26-21F5-43D4-9B45-99D60C74BC02}&quot; pptId=&quot;301&quot;/&gt;&#10;    &lt;slide id=&quot;{9C4952F4-EC32-402C-A410-7A3ED4AA3320}&quot; pptId=&quot;304&quot;/&gt;&#10;    &lt;slide id=&quot;{4BFCA741-C783-45EC-8DA8-99715757E8D7}&quot; pptId=&quot;302&quot;/&gt;&#10;    &lt;slide id=&quot;{5C9CCB74-9593-4615-95EE-F7253544E7EB}&quot; pptId=&quot;303&quot;/&gt;&#10;    &lt;slide id=&quot;{A3F1D0CF-CADC-41F0-869A-E61B4370DCF8}&quot; pptId=&quot;272&quot;/&gt;&#10;  &lt;/slides&gt;&#10;&#10;  &lt;narration&gt;&#10;    &lt;audioTracks&gt;&#10;      &lt;audioTrack muted=&quot;false&quot; name=&quot;intro&quot; resource=&quot;e2bfa717&quot; slideId=&quot;{CF8B5EE0-0CB1-4B03-A10D-253A6EE7BBDB}&quot; startTime=&quot;0&quot; stepIndex=&quot;0&quot; volume=&quot;1&quot;&gt;&#10;        &lt;audio channels=&quot;2&quot; format=&quot;fltp&quot; sampleRate=&quot;44100&quot;/&gt;&#10;      &lt;/audioTrack&gt;&#10;      &lt;audioTrack muted=&quot;false&quot; name=&quot;Text-to-speech clip — Audio  1&quot; resource=&quot;f0488ab9&quot; slideId=&quot;{923D667C-DEDD-45E3-874F-CE5275538EB7}&quot; startTime=&quot;0&quot; stepIndex=&quot;0&quot; volume=&quot;1&quot;&gt;&#10;        &lt;audio channels=&quot;2&quot; format=&quot;fltp&quot; sampleRate=&quot;48000&quot;/&gt;&#10;      &lt;/audioTrack&gt;&#10;      &lt;audioTrack muted=&quot;false&quot; name=&quot;Text-to-speech clip — Audio  2&quot; resource=&quot;dbadc8f1&quot; slideId=&quot;{E4041F26-21F5-43D4-9B45-99D60C74BC02}&quot; startTime=&quot;0&quot; stepIndex=&quot;0&quot; volume=&quot;1&quot;&gt;&#10;        &lt;audio channels=&quot;2&quot; format=&quot;fltp&quot; sampleRate=&quot;48000&quot;/&gt;&#10;      &lt;/audioTrack&gt;&#10;      &lt;audioTrack muted=&quot;false&quot; name=&quot;Text-to-speech clip — Audio  3&quot; resource=&quot;3f0e0201&quot; slideId=&quot;{9C4952F4-EC32-402C-A410-7A3ED4AA3320}&quot; startTime=&quot;0&quot; stepIndex=&quot;0&quot; volume=&quot;1&quot;&gt;&#10;        &lt;audio channels=&quot;2&quot; format=&quot;fltp&quot; sampleRate=&quot;48000&quot;/&gt;&#10;      &lt;/audioTrack&gt;&#10;      &lt;audioTrack muted=&quot;false&quot; name=&quot;Text-to-speech clip — Audio  4&quot; resource=&quot;3de444bd&quot; slideId=&quot;{5C9CCB74-9593-4615-95EE-F7253544E7EB}&quot; startTime=&quot;0&quot; stepIndex=&quot;0&quot; volume=&quot;1&quot;&gt;&#10;        &lt;audio channels=&quot;2&quot; format=&quot;fltp&quot; sampleRate=&quot;48000&quot;/&gt;&#10;      &lt;/audioTrack&gt;&#10;      &lt;audioTrack muted=&quot;false&quot; name=&quot;outro&quot; resource=&quot;e14ee56a&quot; slideId=&quot;{A3F1D0CF-CADC-41F0-869A-E61B4370DCF8}&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hqL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hqL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hqL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4aix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hqL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4aixUjnP2+moAAADlAAAAHAAAAG5vbmUvaHRtbF9za2luX3NldHRpbmdzLmpzb26r5lIAAqUcJQUrhWowG8xPKi0pyc/TS87PK0nNK9HLyy/KTQSrUVJ2AwMlHZyK88tSiwgoTUtMTkUx1NTIwskFp0qEiSZO5i7OlsjqChLTU/WSEpOz04vyS/NSIMqcXV0MXYyVwKpquWoBUEsDBBQAAgAIAHhqLF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PW1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9bW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D1tY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PW1h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D1tY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A9bWF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APW1hUlBOzImkAAABuAAAAHAAAAHVuaXZlcnNhbC9sb2NhbF9zZXR0aW5ncy54bWwNzDEOgzAMQNGdU1jeKe3WgcDGVpbSA1jERZEcG5GA4PZk+8PTb/szChy8pWDq8PV4IrDO5oMuDn/TUL8RUib1JKbsUA2h76pWbCb5cs4FJliFLt4mjiUyjxSLHHYRqOFTXv/AHpuuugFQSwMEFAACAAgAD1tY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D1tYVDqd53BLAAAAawAAABsAAAB1bml2ZXJzYWwvdW5pdmVyc2FsLnBuZy54bWyzsa/IzVEoSy0qzszPs1Uy1DNQsrfj5bIpKEoty0wtV6gAigEFIUBJoRLINUJwyzNTSjKAQgYWFgjBjNTM9IwSWyULQzO4oD7QTABQSwMEFAACAAgAfGos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8aix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HxqL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fGos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8aix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8aix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fGosVLx9NfdKAAAASQAAAB8AAAB2aWRlb2xlY3R1cmUvbG9jYWxfc2V0dGluZ3MueG1ss7GvyM1RKEstKs7Mz7NVMtQzUFJIzUvOT8nMS7dVCg1x07VQUiguScxLSczJz0u1VcrLV1Kwt+OyyclPTswJTi0pASos1rfjAgBQSwECAAAUAAIACAB4aixUMhu6IvkDAADgDgAAGAAAAAAAAAABAAAAAAAAAAAAbm9uZS9jb21tb25fbWVzc2FnZXMubG5nUEsBAgAAFAACAAgAeGosVBUeYBujAAAAfwEAACkAAAAAAAAAAQAAAAAALwQAAG5vbmUvcGxheWJhY2tfYW5kX25hdmlnYXRpb25fc2V0dGluZ3MueG1sUEsBAgAAFAACAAgAeGosVB9UimowAwAAxw4AACIAAAAAAAAAAQAAAAAAGQUAAG5vbmUvZmxhc2hfcHVibGlzaGluZ19zZXR0aW5ncy54bWxQSwECAAAUAAIACAB4aixUcVeUnRUBAADRAgAAHAAAAAAAAAABAAAAAACJCAAAbm9uZS9mbGFzaF9za2luX3NldHRpbmdzLnhtbFBLAQIAABQAAgAIAHhqLFTXm3CWKwMAAG8OAAAhAAAAAAAAAAEAAAAAANgJAABub25lL2h0bWxfcHVibGlzaGluZ19zZXR0aW5ncy54bWxQSwECAAAUAAIACAB4aixUjnP2+moAAADlAAAAHAAAAAAAAAABAAAAAABCDQAAbm9uZS9odG1sX3NraW5fc2V0dGluZ3MuanNvblBLAQIAABQAAgAIAHhqLFS8fTX3SgAAAEkAAAAXAAAAAAAAAAEAAAAAAOYNAABub25lL2xvY2FsX3NldHRpbmdzLnhtbFBLAQIAABQAAgAIAJZgkFPuA81MSQMAAOMJAAAUAAAAAAAAAAEAAAAAAGUOAAB1bml2ZXJzYWwvcGxheWVyLnhtbFBLAQIAABQAAgAIAA9bWFQGoq6pcgYAACYZAAAdAAAAAAAAAAEAAAAAAOARAAB1bml2ZXJzYWwvY29tbW9uX21lc3NhZ2VzLmxuZ1BLAQIAABQAAgAIAA9bWFQVHmAbowAAAH8BAAAuAAAAAAAAAAEAAAAAAI0YAAB1bml2ZXJzYWwvcGxheWJhY2tfYW5kX25hdmlnYXRpb25fc2V0dGluZ3MueG1sUEsBAgAAFAACAAgAD1tYVJz/rQVSBAAA3BUAACcAAAAAAAAAAQAAAAAAfBkAAHVuaXZlcnNhbC9mbGFzaF9wdWJsaXNoaW5nX3NldHRpbmdzLnhtbFBLAQIAABQAAgAIAA9bWFSNnu+/fwMAAOEMAAAhAAAAAAAAAAEAAAAAABMeAAB1bml2ZXJzYWwvZmxhc2hfc2tpbl9zZXR0aW5ncy54bWxQSwECAAAUAAIACAAPW1hUV9GaZ0wEAABmFQAAJgAAAAAAAAABAAAAAADRIQAAdW5pdmVyc2FsL2h0bWxfcHVibGlzaGluZ19zZXR0aW5ncy54bWxQSwECAAAUAAIACAAPW1hUDvLBv70BAACMBgAAIQAAAAAAAAABAAAAAABhJgAAdW5pdmVyc2FsL2h0bWxfc2tpbl9zZXR0aW5ncy5qc29uUEsBAgAAFAACAAgAD1tYVJQTsyJpAAAAbgAAABwAAAAAAAAAAQAAAAAAXSgAAHVuaXZlcnNhbC9sb2NhbF9zZXR0aW5ncy54bWxQSwECAAAUAAIACAAPW1hU49I+v1ETAACGOQAAFwAAAAAAAAAAAAAAAAAAKQAAdW5pdmVyc2FsL3VuaXZlcnNhbC5wbmdQSwECAAAUAAIACAAPW1hUOp3ncEsAAABrAAAAGwAAAAAAAAABAAAAAACGPAAAdW5pdmVyc2FsL3VuaXZlcnNhbC5wbmcueG1sUEsBAgAAFAACAAgAfGosVPaxDkKjBQAApRUAACAAAAAAAAAAAQAAAAAACj0AAHZpZGVvbGVjdHVyZS9jb21tb25fbWVzc2FnZXMubG5nUEsBAgAAFAACAAgAfGosVBUeYBujAAAAfwEAADEAAAAAAAAAAQAAAAAA60IAAHZpZGVvbGVjdHVyZS9wbGF5YmFja19hbmRfbmF2aWdhdGlvbl9zZXR0aW5ncy54bWxQSwECAAAUAAIACAB8aixUp4ruNgwFAADlGQAAKgAAAAAAAAABAAAAAADdQwAAdmlkZW9sZWN0dXJlL2ZsYXNoX3B1Ymxpc2hpbmdfc2V0dGluZ3MueG1sUEsBAgAAFAACAAgAfGosVI92Vf5vAgAAhwgAACQAAAAAAAAAAQAAAAAAMUkAAHZpZGVvbGVjdHVyZS9mbGFzaF9za2luX3NldHRpbmdzLnhtbFBLAQIAABQAAgAIAHxqLFR8n4QKAgUAAF0ZAAApAAAAAAAAAAEAAAAAAOJLAAB2aWRlb2xlY3R1cmUvaHRtbF9wdWJsaXNoaW5nX3NldHRpbmdzLnhtbFBLAQIAABQAAgAIAHxqLFSTaEB+hwEAANkEAAAkAAAAAAAAAAEAAAAAACtRAAB2aWRlb2xlY3R1cmUvaHRtbF9za2luX3NldHRpbmdzLmpzb25QSwECAAAUAAIACAB8aixUvH0190oAAABJAAAAHwAAAAAAAAABAAAAAAD0UgAAdmlkZW9sZWN0dXJlL2xvY2FsX3NldHRpbmdzLnhtbFBLBQYAAAAAGAAYAGoHAAB7UwAAAAA="/>
  <p:tag name="ISPRING_ULTRA_SCORM_COURCE_TITLE" val="3.2.3 Data Capture and Validation - Follow-Up Analysis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Once you’ve identified outliers in your data sets, how can you easily find them again for analysis and follow-up? In this video, you’ll learn how to use the Follow-Up Analysis tool inside of the DHIS2 Data Quality app, which allows you to quickly find data marked for follow-up.\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2.3 Follow-Up Analysis&quot;,&quot;onlineDestinationFolderId&quot;:&quot;029638f4-73c4-11ec-9491-326dec5bf585&quot;,&quot;onlineDestinationUrl&quot;:&quot;dhis2-academy.ispring.com&quot;}}"/>
  <p:tag name="ISPRING_SCORM_RATE_QUIZZES" val="0"/>
  <p:tag name="ISPRING_PRESENTATION_TITLE" val="3.2.3 Data Capture and Validation - Follow-Up Analysis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F8B5EE0-0CB1-4B03-A10D-253A6EE7BBD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074D0FF-8C9C-4CA7-8F07-F44BFC2E646F}:300"/>
  <p:tag name="ISPRING_SLIDE_ID_2" val="{923D667C-DEDD-45E3-874F-CE5275538EB7}"/>
  <p:tag name="GENSWF_ADVANCE_TIME" val="25.056"/>
  <p:tag name="TIMING" val="|1.455|6.147|3.199|1.957|4.84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CEB94AF-6531-4FA0-9A4A-CDB660AB7E97}:301"/>
  <p:tag name="ISPRING_SLIDE_ID_2" val="{E4041F26-21F5-43D4-9B45-99D60C74BC02}"/>
  <p:tag name="GENSWF_ADVANCE_TIME" val="15.696"/>
  <p:tag name="TIMING" val="|2.321|1.112|2.27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5631C78-E155-4FEF-9E77-A403010B14DD}:304"/>
  <p:tag name="ISPRING_SLIDE_ID_2" val="{9C4952F4-EC32-402C-A410-7A3ED4AA3320}"/>
  <p:tag name="GENSWF_ADVANCE_TIME" val="20.712"/>
  <p:tag name="TIMING" val="|2.694|8.29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55731AE-112E-4784-909E-F0738F27B554}:302"/>
  <p:tag name="ISPRING_SLIDE_ID_2" val="{4BFCA741-C783-45EC-8DA8-99715757E8D7}"/>
  <p:tag name="GENSWF_ADVANCE_TIME" val="196.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09E6D0-F5C2-437B-840D-2825A99BD148}:303"/>
  <p:tag name="ISPRING_SLIDE_ID_2" val="{5C9CCB74-9593-4615-95EE-F7253544E7EB}"/>
  <p:tag name="GENSWF_ADVANCE_TIME" val="39.840"/>
  <p:tag name="TIMING" val="|2.553|4.274|6.407|2.16|4.579|0.698|1.059|1.472|4.528|4.427|1.423|3.17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A3F1D0CF-CADC-41F0-869A-E61B4370DC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7934</TotalTime>
  <Words>919</Words>
  <Application>Microsoft Macintosh PowerPoint</Application>
  <PresentationFormat>Widescreen</PresentationFormat>
  <Paragraphs>61</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Data Capture and Validation - Follow-Up Analysis [Part 3 of 3]</dc:title>
  <dc:subject>elearning</dc:subject>
  <dc:creator>Alejandra Avila</dc:creator>
  <cp:lastModifiedBy>Simona Sekerova</cp:lastModifiedBy>
  <cp:revision>418</cp:revision>
  <dcterms:created xsi:type="dcterms:W3CDTF">2021-02-03T12:41:27Z</dcterms:created>
  <dcterms:modified xsi:type="dcterms:W3CDTF">2023-09-19T12:43:48Z</dcterms:modified>
</cp:coreProperties>
</file>